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6"/>
  </p:notesMasterIdLst>
  <p:sldIdLst>
    <p:sldId id="256" r:id="rId2"/>
    <p:sldId id="283" r:id="rId3"/>
    <p:sldId id="291" r:id="rId4"/>
    <p:sldId id="284" r:id="rId5"/>
    <p:sldId id="286" r:id="rId6"/>
    <p:sldId id="290" r:id="rId7"/>
    <p:sldId id="289" r:id="rId8"/>
    <p:sldId id="288" r:id="rId9"/>
    <p:sldId id="285" r:id="rId10"/>
    <p:sldId id="293" r:id="rId11"/>
    <p:sldId id="287" r:id="rId12"/>
    <p:sldId id="292" r:id="rId13"/>
    <p:sldId id="294" r:id="rId14"/>
    <p:sldId id="268" r:id="rId15"/>
  </p:sldIdLst>
  <p:sldSz cx="18288000" cy="10287000"/>
  <p:notesSz cx="6858000" cy="9144000"/>
  <p:embeddedFontLst>
    <p:embeddedFont>
      <p:font typeface="Calibri" panose="020F0502020204030204" pitchFamily="34" charset="0"/>
      <p:regular r:id="rId17"/>
      <p:bold r:id="rId18"/>
      <p:italic r:id="rId19"/>
      <p:boldItalic r:id="rId20"/>
    </p:embeddedFont>
    <p:embeddedFont>
      <p:font typeface="Georgia" panose="02040502050405020303" pitchFamily="18" charset="0"/>
      <p:regular r:id="rId21"/>
      <p:bold r:id="rId22"/>
      <p:italic r:id="rId23"/>
      <p:boldItalic r:id="rId24"/>
    </p:embeddedFont>
    <p:embeddedFont>
      <p:font typeface="Microsoft New Tai Lue" panose="020B0502040204020203" pitchFamily="34" charset="0"/>
      <p:regular r:id="rId25"/>
      <p:bold r:id="rId26"/>
    </p:embeddedFont>
    <p:embeddedFont>
      <p:font typeface="Montserrat" panose="00000500000000000000" pitchFamily="2" charset="0"/>
      <p:regular r:id="rId27"/>
      <p:bold r:id="rId28"/>
      <p:italic r:id="rId29"/>
      <p:boldItalic r:id="rId30"/>
    </p:embeddedFont>
    <p:embeddedFont>
      <p:font typeface="Poppins" panose="00000500000000000000" pitchFamily="2" charset="0"/>
      <p:regular r:id="rId31"/>
      <p:bold r:id="rId32"/>
      <p:italic r:id="rId33"/>
      <p:boldItalic r:id="rId34"/>
    </p:embeddedFont>
    <p:embeddedFont>
      <p:font typeface="roboto" panose="02000000000000000000" pitchFamily="2" charset="0"/>
      <p:regular r:id="rId35"/>
      <p:bold r:id="rId36"/>
      <p:italic r:id="rId37"/>
      <p:boldItalic r:id="rId3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413" autoAdjust="0"/>
    <p:restoredTop sz="76407" autoAdjust="0"/>
  </p:normalViewPr>
  <p:slideViewPr>
    <p:cSldViewPr snapToGrid="0">
      <p:cViewPr varScale="1">
        <p:scale>
          <a:sx n="58" d="100"/>
          <a:sy n="58" d="100"/>
        </p:scale>
        <p:origin x="1506" y="96"/>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2.fntdata"/><Relationship Id="rId26" Type="http://schemas.openxmlformats.org/officeDocument/2006/relationships/font" Target="fonts/font10.fntdata"/><Relationship Id="rId39" Type="http://schemas.openxmlformats.org/officeDocument/2006/relationships/presProps" Target="presProps.xml"/><Relationship Id="rId21" Type="http://schemas.openxmlformats.org/officeDocument/2006/relationships/font" Target="fonts/font5.fntdata"/><Relationship Id="rId34" Type="http://schemas.openxmlformats.org/officeDocument/2006/relationships/font" Target="fonts/font18.fntdata"/><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font" Target="fonts/font4.fntdata"/><Relationship Id="rId29" Type="http://schemas.openxmlformats.org/officeDocument/2006/relationships/font" Target="fonts/font13.fntdata"/><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8.fntdata"/><Relationship Id="rId32" Type="http://schemas.openxmlformats.org/officeDocument/2006/relationships/font" Target="fonts/font16.fntdata"/><Relationship Id="rId37" Type="http://schemas.openxmlformats.org/officeDocument/2006/relationships/font" Target="fonts/font21.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7.fntdata"/><Relationship Id="rId28" Type="http://schemas.openxmlformats.org/officeDocument/2006/relationships/font" Target="fonts/font12.fntdata"/><Relationship Id="rId36" Type="http://schemas.openxmlformats.org/officeDocument/2006/relationships/font" Target="fonts/font20.fntdata"/><Relationship Id="rId10" Type="http://schemas.openxmlformats.org/officeDocument/2006/relationships/slide" Target="slides/slide9.xml"/><Relationship Id="rId19" Type="http://schemas.openxmlformats.org/officeDocument/2006/relationships/font" Target="fonts/font3.fntdata"/><Relationship Id="rId31" Type="http://schemas.openxmlformats.org/officeDocument/2006/relationships/font" Target="fonts/font1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6.fntdata"/><Relationship Id="rId27" Type="http://schemas.openxmlformats.org/officeDocument/2006/relationships/font" Target="fonts/font11.fntdata"/><Relationship Id="rId30" Type="http://schemas.openxmlformats.org/officeDocument/2006/relationships/font" Target="fonts/font14.fntdata"/><Relationship Id="rId35" Type="http://schemas.openxmlformats.org/officeDocument/2006/relationships/font" Target="fonts/font19.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font" Target="fonts/font1.fntdata"/><Relationship Id="rId25" Type="http://schemas.openxmlformats.org/officeDocument/2006/relationships/font" Target="fonts/font9.fntdata"/><Relationship Id="rId33" Type="http://schemas.openxmlformats.org/officeDocument/2006/relationships/font" Target="fonts/font17.fntdata"/><Relationship Id="rId38" Type="http://schemas.openxmlformats.org/officeDocument/2006/relationships/font" Target="fonts/font22.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3" Type="http://schemas.openxmlformats.org/officeDocument/2006/relationships/hyperlink" Target="https://roc.ai/facial-analytics/" TargetMode="External"/><Relationship Id="rId2" Type="http://schemas.openxmlformats.org/officeDocument/2006/relationships/slide" Target="../slides/slide12.xml"/><Relationship Id="rId1" Type="http://schemas.openxmlformats.org/officeDocument/2006/relationships/notesMaster" Target="../notesMasters/notesMaster1.xml"/><Relationship Id="rId4" Type="http://schemas.openxmlformats.org/officeDocument/2006/relationships/hyperlink" Target="https://roc.ai/face-recognition-software/" TargetMode="Externa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www.fool.com/investing/stock-market/market-sectors/information-technology/ai-stocks/" TargetMode="External"/><Relationship Id="rId2" Type="http://schemas.openxmlformats.org/officeDocument/2006/relationships/slide" Target="../slides/slide3.xml"/><Relationship Id="rId1" Type="http://schemas.openxmlformats.org/officeDocument/2006/relationships/notesMaster" Target="../notesMasters/notesMaster1.xml"/><Relationship Id="rId5" Type="http://schemas.openxmlformats.org/officeDocument/2006/relationships/hyperlink" Target="https://www.fool.com/terms/a/artificial-general-intelligence/" TargetMode="External"/><Relationship Id="rId4" Type="http://schemas.openxmlformats.org/officeDocument/2006/relationships/hyperlink" Target="https://www.fool.com/investing/stock-market/market-sectors/consumer-discretionary/automotive-stocks/self-driving-car-stocks/" TargetMode="Externa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builtin.com/artificial-intelligence" TargetMode="External"/><Relationship Id="rId2" Type="http://schemas.openxmlformats.org/officeDocument/2006/relationships/slide" Target="../slides/slide4.xml"/><Relationship Id="rId1" Type="http://schemas.openxmlformats.org/officeDocument/2006/relationships/notesMaster" Target="../notesMasters/notesMaster1.xml"/><Relationship Id="rId4" Type="http://schemas.openxmlformats.org/officeDocument/2006/relationships/hyperlink" Target="https://builtin.com/machine-learning" TargetMode="Externa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www.digitalcitizen.life/rgb-rgb-lighting/"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www.digitaldividedata.com/blog?category=Computer%20Vision"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86" name="Google Shape;86;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dirty="0">
              <a:latin typeface="Calibri"/>
              <a:ea typeface="Calibri"/>
              <a:cs typeface="Calibri"/>
              <a:sym typeface="Calibri"/>
            </a:endParaRPr>
          </a:p>
        </p:txBody>
      </p:sp>
      <p:sp>
        <p:nvSpPr>
          <p:cNvPr id="87" name="Google Shape;87;p1: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a:t>
            </a:fld>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3600" b="0" i="0" u="none" strike="noStrike" kern="0" cap="none" spc="0" normalizeH="0" baseline="0" noProof="0" dirty="0">
                <a:ln>
                  <a:noFill/>
                </a:ln>
                <a:solidFill>
                  <a:srgbClr val="05192D"/>
                </a:solidFill>
                <a:effectLst/>
                <a:uLnTx/>
                <a:uFillTx/>
                <a:latin typeface="Studio-Feixen-Sans"/>
                <a:cs typeface="Arial"/>
                <a:sym typeface="Arial"/>
              </a:rPr>
              <a:t>The idea behind this technique involves using a cascade of classifiers to detect different features in an image. These classifiers are then combined into one strong classifier that can accurately distinguish between samples that contain a human face from those that don’t.</a:t>
            </a:r>
          </a:p>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3600" b="0" i="0" u="none" strike="noStrike" kern="0" cap="none" spc="0" normalizeH="0" baseline="0" noProof="0" dirty="0">
                <a:ln>
                  <a:noFill/>
                </a:ln>
                <a:solidFill>
                  <a:srgbClr val="05192D"/>
                </a:solidFill>
                <a:effectLst/>
                <a:uLnTx/>
                <a:uFillTx/>
                <a:latin typeface="Studio-Feixen-Sans"/>
                <a:cs typeface="Arial"/>
                <a:sym typeface="Arial"/>
              </a:rPr>
              <a:t>The </a:t>
            </a:r>
            <a:r>
              <a:rPr kumimoji="0" lang="en-US" sz="3600" b="0" i="0" u="none" strike="noStrike" kern="0" cap="none" spc="0" normalizeH="0" baseline="0" noProof="0" dirty="0" err="1">
                <a:ln>
                  <a:noFill/>
                </a:ln>
                <a:solidFill>
                  <a:srgbClr val="05192D"/>
                </a:solidFill>
                <a:effectLst/>
                <a:uLnTx/>
                <a:uFillTx/>
                <a:latin typeface="Studio-Feixen-Sans"/>
                <a:cs typeface="Arial"/>
                <a:sym typeface="Arial"/>
              </a:rPr>
              <a:t>Haar</a:t>
            </a:r>
            <a:r>
              <a:rPr kumimoji="0" lang="en-US" sz="3600" b="0" i="0" u="none" strike="noStrike" kern="0" cap="none" spc="0" normalizeH="0" baseline="0" noProof="0" dirty="0">
                <a:ln>
                  <a:noFill/>
                </a:ln>
                <a:solidFill>
                  <a:srgbClr val="05192D"/>
                </a:solidFill>
                <a:effectLst/>
                <a:uLnTx/>
                <a:uFillTx/>
                <a:latin typeface="Studio-Feixen-Sans"/>
                <a:cs typeface="Arial"/>
                <a:sym typeface="Arial"/>
              </a:rPr>
              <a:t> Cascade classifier that is built into OpenCV has already been trained on a large dataset of human faces, so no further training is required. We just need to load the classifier from the library and use it to perform face detection on an input image.</a:t>
            </a:r>
          </a:p>
          <a:p>
            <a:pPr marL="0" lvl="0" indent="0" algn="l" rtl="0">
              <a:spcBef>
                <a:spcPts val="0"/>
              </a:spcBef>
              <a:spcAft>
                <a:spcPts val="0"/>
              </a:spcAft>
              <a:buNone/>
            </a:pPr>
            <a:endParaRPr dirty="0"/>
          </a:p>
        </p:txBody>
      </p:sp>
      <p:sp>
        <p:nvSpPr>
          <p:cNvPr id="93" name="Google Shape;93;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6795390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dirty="0"/>
          </a:p>
        </p:txBody>
      </p:sp>
      <p:sp>
        <p:nvSpPr>
          <p:cNvPr id="93" name="Google Shape;93;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161333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algn="l" fontAlgn="base"/>
            <a:r>
              <a:rPr lang="en-US" b="0" i="0" dirty="0">
                <a:solidFill>
                  <a:srgbClr val="000000"/>
                </a:solidFill>
                <a:effectLst/>
                <a:latin typeface="FK Grotesk 400"/>
              </a:rPr>
              <a:t>The representation step is used to process all incoming imagery. This could be from the initial ingestion of a reference database of images (e.g., employee ID card images), or during a live presentation of a face to the system (e.g., an employee presents themself to a camera for facility access). The output of the representation step is a </a:t>
            </a:r>
            <a:r>
              <a:rPr lang="en-US" b="0" i="0" u="none" strike="noStrike" dirty="0">
                <a:solidFill>
                  <a:srgbClr val="C7493A"/>
                </a:solidFill>
                <a:effectLst/>
                <a:latin typeface="Poppins" panose="00000500000000000000" pitchFamily="2" charset="0"/>
                <a:hlinkClick r:id="rId3"/>
              </a:rPr>
              <a:t>facial</a:t>
            </a:r>
            <a:r>
              <a:rPr lang="en-US" b="0" i="0" dirty="0">
                <a:solidFill>
                  <a:srgbClr val="000000"/>
                </a:solidFill>
                <a:effectLst/>
                <a:latin typeface="FK Grotesk 400"/>
              </a:rPr>
              <a:t> template that contains the encoded facial features.</a:t>
            </a:r>
          </a:p>
          <a:p>
            <a:pPr algn="l" fontAlgn="base"/>
            <a:r>
              <a:rPr lang="en-US" b="0" i="0" dirty="0">
                <a:solidFill>
                  <a:srgbClr val="000000"/>
                </a:solidFill>
                <a:effectLst/>
                <a:latin typeface="FK Grotesk 400"/>
              </a:rPr>
              <a:t>The steps performed during representation, to go from an input image to encoded facial features, are as follows:</a:t>
            </a:r>
          </a:p>
          <a:p>
            <a:pPr algn="l" fontAlgn="base"/>
            <a:r>
              <a:rPr lang="en-US" b="0" i="0" dirty="0">
                <a:solidFill>
                  <a:srgbClr val="000000"/>
                </a:solidFill>
                <a:effectLst/>
                <a:latin typeface="FK Grotesk 400"/>
              </a:rPr>
              <a:t>The first step in automated </a:t>
            </a:r>
            <a:r>
              <a:rPr lang="en-US" b="0" i="0" u="none" strike="noStrike" dirty="0">
                <a:solidFill>
                  <a:srgbClr val="C7493A"/>
                </a:solidFill>
                <a:effectLst/>
                <a:latin typeface="Poppins" panose="00000500000000000000" pitchFamily="2" charset="0"/>
                <a:hlinkClick r:id="rId4"/>
              </a:rPr>
              <a:t>face recognition</a:t>
            </a:r>
            <a:r>
              <a:rPr lang="en-US" b="0" i="0" dirty="0">
                <a:solidFill>
                  <a:srgbClr val="000000"/>
                </a:solidFill>
                <a:effectLst/>
                <a:latin typeface="FK Grotesk 400"/>
              </a:rPr>
              <a:t> is to detect all faces present in an image. In some cases the application may dictate that there will only be one face in an image (e.g., capturing ID card photo), but unless the integrator provides this information to the algorithm, the algorithm cannot make any such assumptions. Instead, it will attempt to detect all faces present in an image (or video frame).</a:t>
            </a:r>
          </a:p>
          <a:p>
            <a:pPr algn="l" fontAlgn="base"/>
            <a:r>
              <a:rPr lang="en-US" b="0" i="0" dirty="0">
                <a:solidFill>
                  <a:srgbClr val="000000"/>
                </a:solidFill>
                <a:effectLst/>
                <a:latin typeface="FK Grotesk 400"/>
              </a:rPr>
              <a:t>Let’s consider the following image as an example:</a:t>
            </a:r>
          </a:p>
          <a:p>
            <a:pPr marL="0" lvl="0" indent="0" algn="l" rtl="0">
              <a:spcBef>
                <a:spcPts val="0"/>
              </a:spcBef>
              <a:spcAft>
                <a:spcPts val="0"/>
              </a:spcAft>
              <a:buNone/>
            </a:pPr>
            <a:endParaRPr lang="en-US" dirty="0"/>
          </a:p>
        </p:txBody>
      </p:sp>
      <p:sp>
        <p:nvSpPr>
          <p:cNvPr id="93" name="Google Shape;93;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681858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lang="en-US" dirty="0"/>
          </a:p>
        </p:txBody>
      </p:sp>
      <p:sp>
        <p:nvSpPr>
          <p:cNvPr id="93" name="Google Shape;93;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74453358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Google Shape;214;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5" name="Google Shape;215;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r>
              <a:rPr lang="en-US" b="1" dirty="0"/>
              <a:t>Hello everyone, I’m Koorapetse Lesotlho. I’m thrilled to be here today to share my journey as a DevOps Engineer and Machine Learning &amp; AI specialist. My path has taken me from the vibrant classrooms of Botho University, where I now lecture, to the innovative corridors of Orange Botswana, and even into the world of freelancing as a machine learning engineer. My academic journey began with a Bachelor’s degree in Network Security from Botho University, where I developed a fascination for the intersection of technology and security. I then pursued a Master’s of Engineering in Computer Science and Technology at Xi'an </a:t>
            </a:r>
            <a:r>
              <a:rPr lang="en-US" b="1" dirty="0" err="1"/>
              <a:t>Jiaotong</a:t>
            </a:r>
            <a:r>
              <a:rPr lang="en-US" b="1" dirty="0"/>
              <a:t> University, diving deep into the realms of computer vision and data science. What drives me is the power of technology to transform lives and industries. I believe we stand at the precipice of an era where AI and machine learning can solve some of our most pressing challenges. My mission is to inspire the next generation of innovators to harness these tools responsibly and creatively. Today, I invite you to explore with me the incredible possibilities that lie ahead in the world of technology. Together, we can shape a future where our innovations serve humanity and drive positive change.</a:t>
            </a:r>
          </a:p>
        </p:txBody>
      </p:sp>
      <p:sp>
        <p:nvSpPr>
          <p:cNvPr id="93" name="Google Shape;93;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971605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r>
              <a:rPr lang="en-US" b="1" dirty="0">
                <a:effectLst/>
                <a:latin typeface="roboto" panose="02000000000000000000" pitchFamily="2" charset="0"/>
              </a:rPr>
              <a:t>What is artificial intelligence?</a:t>
            </a:r>
          </a:p>
          <a:p>
            <a:r>
              <a:rPr lang="en-US" dirty="0">
                <a:solidFill>
                  <a:srgbClr val="1C1D20"/>
                </a:solidFill>
                <a:effectLst/>
              </a:rPr>
              <a:t>Once a staple of science fiction -- think, Frankenstein -- artificial intelligence, or AI, is commonly used by billions of people. Although there’s no set definition, it’s generally agreed that </a:t>
            </a:r>
            <a:r>
              <a:rPr lang="en-US" u="none" strike="noStrike" dirty="0">
                <a:solidFill>
                  <a:srgbClr val="1C1D20"/>
                </a:solidFill>
                <a:effectLst/>
                <a:hlinkClick r:id="rId3"/>
              </a:rPr>
              <a:t>artificial intelligence</a:t>
            </a:r>
            <a:r>
              <a:rPr lang="en-US" dirty="0">
                <a:solidFill>
                  <a:srgbClr val="1C1D20"/>
                </a:solidFill>
                <a:effectLst/>
              </a:rPr>
              <a:t> is the use of computers to mimic human judgment. These days, it’s used by almost every industry, often in ways that are too subtle to be noticed.</a:t>
            </a:r>
          </a:p>
          <a:p>
            <a:r>
              <a:rPr lang="en-US" b="1" dirty="0">
                <a:effectLst/>
                <a:latin typeface="roboto" panose="02000000000000000000" pitchFamily="2" charset="0"/>
              </a:rPr>
              <a:t>Categories of artificial intelligence</a:t>
            </a:r>
          </a:p>
          <a:p>
            <a:r>
              <a:rPr lang="en-US" dirty="0">
                <a:solidFill>
                  <a:srgbClr val="1C1D20"/>
                </a:solidFill>
                <a:effectLst/>
              </a:rPr>
              <a:t>There are three basic categories of artificial intelligence:</a:t>
            </a:r>
          </a:p>
          <a:p>
            <a:pPr>
              <a:buFont typeface="Arial" panose="020B0604020202020204" pitchFamily="34" charset="0"/>
              <a:buChar char="•"/>
            </a:pPr>
            <a:r>
              <a:rPr lang="en-US" b="1" dirty="0">
                <a:solidFill>
                  <a:srgbClr val="1C1D20"/>
                </a:solidFill>
                <a:effectLst/>
              </a:rPr>
              <a:t>Narrow AI</a:t>
            </a:r>
            <a:r>
              <a:rPr lang="en-US" dirty="0">
                <a:solidFill>
                  <a:srgbClr val="1C1D20"/>
                </a:solidFill>
                <a:effectLst/>
              </a:rPr>
              <a:t>: Artificial intelligence can be built for very specific tasks, such as playing a game, keeping spam out of your inbox, helping you find a nearby restaurant with your smartphone, or even </a:t>
            </a:r>
            <a:r>
              <a:rPr lang="en-US" u="none" strike="noStrike" dirty="0">
                <a:solidFill>
                  <a:srgbClr val="1C1D20"/>
                </a:solidFill>
                <a:effectLst/>
                <a:hlinkClick r:id="rId4"/>
              </a:rPr>
              <a:t>driving your car</a:t>
            </a:r>
            <a:r>
              <a:rPr lang="en-US" dirty="0">
                <a:solidFill>
                  <a:srgbClr val="1C1D20"/>
                </a:solidFill>
                <a:effectLst/>
              </a:rPr>
              <a:t>.</a:t>
            </a:r>
          </a:p>
          <a:p>
            <a:pPr>
              <a:buFont typeface="Arial" panose="020B0604020202020204" pitchFamily="34" charset="0"/>
              <a:buChar char="•"/>
            </a:pPr>
            <a:r>
              <a:rPr lang="en-US" b="1" dirty="0">
                <a:solidFill>
                  <a:srgbClr val="1C1D20"/>
                </a:solidFill>
                <a:effectLst/>
              </a:rPr>
              <a:t>General AI</a:t>
            </a:r>
            <a:r>
              <a:rPr lang="en-US" dirty="0">
                <a:solidFill>
                  <a:srgbClr val="1C1D20"/>
                </a:solidFill>
                <a:effectLst/>
              </a:rPr>
              <a:t>: With more resemblance to human capabilities, </a:t>
            </a:r>
            <a:r>
              <a:rPr lang="en-US" u="none" strike="noStrike" dirty="0">
                <a:solidFill>
                  <a:srgbClr val="1C1D20"/>
                </a:solidFill>
                <a:effectLst/>
                <a:hlinkClick r:id="rId5"/>
              </a:rPr>
              <a:t>general artificial intelligence</a:t>
            </a:r>
            <a:r>
              <a:rPr lang="en-US" dirty="0">
                <a:solidFill>
                  <a:srgbClr val="1C1D20"/>
                </a:solidFill>
                <a:effectLst/>
              </a:rPr>
              <a:t> is a more advanced form that can involve visual and language processing, contextual understanding, and the ability to adapt to a range of tasks. It’s considered to be far off in the future.</a:t>
            </a:r>
          </a:p>
          <a:p>
            <a:pPr>
              <a:buFont typeface="Arial" panose="020B0604020202020204" pitchFamily="34" charset="0"/>
              <a:buChar char="•"/>
            </a:pPr>
            <a:r>
              <a:rPr lang="en-US" b="1" dirty="0">
                <a:solidFill>
                  <a:srgbClr val="1C1D20"/>
                </a:solidFill>
                <a:effectLst/>
              </a:rPr>
              <a:t>Artificial super AI</a:t>
            </a:r>
            <a:r>
              <a:rPr lang="en-US" dirty="0">
                <a:solidFill>
                  <a:srgbClr val="1C1D20"/>
                </a:solidFill>
                <a:effectLst/>
              </a:rPr>
              <a:t>: Imagine a machine that’s smarter than you -- much smarter. Artificial superintelligence is still only a theory, but advances in nascent AI are raising interesting and troubling questions for the future of humanity.</a:t>
            </a:r>
          </a:p>
          <a:p>
            <a:pPr marL="0" lvl="0" indent="0" algn="l" rtl="0">
              <a:spcBef>
                <a:spcPts val="0"/>
              </a:spcBef>
              <a:spcAft>
                <a:spcPts val="0"/>
              </a:spcAft>
              <a:buNone/>
            </a:pPr>
            <a:endParaRPr dirty="0"/>
          </a:p>
        </p:txBody>
      </p:sp>
      <p:sp>
        <p:nvSpPr>
          <p:cNvPr id="93" name="Google Shape;93;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7618085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marR="0" lvl="0" indent="0" algn="just"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200" b="0" i="0" dirty="0">
                <a:solidFill>
                  <a:srgbClr val="05192D"/>
                </a:solidFill>
                <a:effectLst/>
                <a:latin typeface="Studio-Feixen-Sans"/>
              </a:rPr>
              <a:t>We are currently living in an age of AI revolution, marked by impressive advancements in the field of deep learning. In just the past few months, </a:t>
            </a:r>
          </a:p>
          <a:p>
            <a:pPr marL="0" marR="0" lvl="0" indent="0" algn="just"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200" b="0" i="0" dirty="0">
                <a:solidFill>
                  <a:srgbClr val="05192D"/>
                </a:solidFill>
                <a:effectLst/>
                <a:latin typeface="Studio-Feixen-Sans"/>
              </a:rPr>
              <a:t>we’ve witnessed applications of artificial intelligence that stunned the world by generating realistic pieces of artwork, passing the bar exam, </a:t>
            </a:r>
          </a:p>
          <a:p>
            <a:pPr marL="0" marR="0" lvl="0" indent="0" algn="just"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200" b="0" i="0" dirty="0">
                <a:solidFill>
                  <a:srgbClr val="05192D"/>
                </a:solidFill>
                <a:effectLst/>
                <a:latin typeface="Studio-Feixen-Sans"/>
              </a:rPr>
              <a:t>and writing Python code to create websites.</a:t>
            </a:r>
          </a:p>
          <a:p>
            <a:pPr marL="0" lvl="0" indent="0" algn="l" rtl="0">
              <a:spcBef>
                <a:spcPts val="0"/>
              </a:spcBef>
              <a:spcAft>
                <a:spcPts val="0"/>
              </a:spcAft>
              <a:buNone/>
            </a:pPr>
            <a:endParaRPr lang="en-US" dirty="0"/>
          </a:p>
          <a:p>
            <a:pPr marL="0" lvl="0" indent="0" algn="l" rtl="0">
              <a:spcBef>
                <a:spcPts val="0"/>
              </a:spcBef>
              <a:spcAft>
                <a:spcPts val="0"/>
              </a:spcAft>
              <a:buNone/>
            </a:pPr>
            <a:endParaRPr lang="en-US" dirty="0"/>
          </a:p>
          <a:p>
            <a:pPr marL="0" lvl="0" indent="0" algn="l" rtl="0">
              <a:spcBef>
                <a:spcPts val="0"/>
              </a:spcBef>
              <a:spcAft>
                <a:spcPts val="0"/>
              </a:spcAft>
              <a:buNone/>
            </a:pPr>
            <a:r>
              <a:rPr lang="en-US" b="0" i="0" dirty="0">
                <a:solidFill>
                  <a:srgbClr val="3A3B41"/>
                </a:solidFill>
                <a:effectLst/>
                <a:latin typeface="Georgia" panose="02040502050405020303" pitchFamily="18" charset="0"/>
              </a:rPr>
              <a:t>Computer vision is a field of </a:t>
            </a:r>
            <a:r>
              <a:rPr lang="en-US" b="0" i="0" dirty="0">
                <a:effectLst/>
                <a:latin typeface="Georgia" panose="02040502050405020303" pitchFamily="18" charset="0"/>
                <a:hlinkClick r:id="rId3"/>
              </a:rPr>
              <a:t>artificial intelligence</a:t>
            </a:r>
            <a:r>
              <a:rPr lang="en-US" b="0" i="0" dirty="0">
                <a:solidFill>
                  <a:srgbClr val="3A3B41"/>
                </a:solidFill>
                <a:effectLst/>
                <a:latin typeface="Georgia" panose="02040502050405020303" pitchFamily="18" charset="0"/>
              </a:rPr>
              <a:t> (AI) that applies </a:t>
            </a:r>
            <a:r>
              <a:rPr lang="en-US" b="0" i="0" dirty="0">
                <a:effectLst/>
                <a:latin typeface="Georgia" panose="02040502050405020303" pitchFamily="18" charset="0"/>
                <a:hlinkClick r:id="rId4"/>
              </a:rPr>
              <a:t>machine learning</a:t>
            </a:r>
            <a:r>
              <a:rPr lang="en-US" b="0" i="0" dirty="0">
                <a:solidFill>
                  <a:srgbClr val="3A3B41"/>
                </a:solidFill>
                <a:effectLst/>
                <a:latin typeface="Georgia" panose="02040502050405020303" pitchFamily="18" charset="0"/>
              </a:rPr>
              <a:t> to images and videos to understand media and make decisions about them. With computer vision, we can, in a sense, give vision to software and technology.</a:t>
            </a:r>
            <a:endParaRPr dirty="0"/>
          </a:p>
        </p:txBody>
      </p:sp>
      <p:sp>
        <p:nvSpPr>
          <p:cNvPr id="93" name="Google Shape;93;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96912253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algn="l"/>
            <a:r>
              <a:rPr lang="en-US" b="0" i="0" dirty="0">
                <a:solidFill>
                  <a:srgbClr val="000000"/>
                </a:solidFill>
                <a:effectLst/>
                <a:latin typeface="proxima-nova"/>
              </a:rPr>
              <a:t>This question is like asking how the human brain works. The field of neuroscience has forever been intrigued by how complex our brains are and how they work. Machine learning asks the same question and works in the answer to develop this field of computer science.</a:t>
            </a:r>
            <a:br>
              <a:rPr lang="en-US" b="0" i="0" dirty="0">
                <a:solidFill>
                  <a:srgbClr val="000000"/>
                </a:solidFill>
                <a:effectLst/>
                <a:latin typeface="proxima-nova"/>
              </a:rPr>
            </a:br>
            <a:br>
              <a:rPr lang="en-US" b="0" i="0" dirty="0">
                <a:solidFill>
                  <a:srgbClr val="000000"/>
                </a:solidFill>
                <a:effectLst/>
                <a:latin typeface="proxima-nova"/>
              </a:rPr>
            </a:br>
            <a:r>
              <a:rPr lang="en-US" b="0" i="0" dirty="0">
                <a:solidFill>
                  <a:srgbClr val="000000"/>
                </a:solidFill>
                <a:effectLst/>
                <a:latin typeface="proxima-nova"/>
              </a:rPr>
              <a:t>Now we all know that brains aren’t easy to study and even science doesn’t have all the answers yet on the exact way images are processed in the brain. This is why computer vision works on what we do know: recognizing patterns.</a:t>
            </a:r>
            <a:br>
              <a:rPr lang="en-US" b="0" i="0" dirty="0">
                <a:solidFill>
                  <a:srgbClr val="000000"/>
                </a:solidFill>
                <a:effectLst/>
                <a:latin typeface="proxima-nova"/>
              </a:rPr>
            </a:br>
            <a:br>
              <a:rPr lang="en-US" b="0" i="0" dirty="0">
                <a:solidFill>
                  <a:srgbClr val="000000"/>
                </a:solidFill>
                <a:effectLst/>
                <a:latin typeface="proxima-nova"/>
              </a:rPr>
            </a:br>
            <a:r>
              <a:rPr lang="en-US" b="0" i="0" dirty="0">
                <a:solidFill>
                  <a:srgbClr val="000000"/>
                </a:solidFill>
                <a:effectLst/>
                <a:latin typeface="proxima-nova"/>
              </a:rPr>
              <a:t>So how does the computer learn to recognize an image? It all gets down to understanding the complexity of pixels and colors. In simple words, if you feed an algorithm with millions of images of a book, a set of machine learning algorithms will help it analyze the colors, shapes and the relative distance between objects. This helps the computer understand what a “book” is based on the types of data sets. Once done, this computer will be able to recognize books from images that are fed into it in the future.</a:t>
            </a:r>
            <a:br>
              <a:rPr lang="en-US" b="0" i="0" dirty="0">
                <a:solidFill>
                  <a:srgbClr val="000000"/>
                </a:solidFill>
                <a:effectLst/>
                <a:latin typeface="proxima-nova"/>
              </a:rPr>
            </a:br>
            <a:br>
              <a:rPr lang="en-US" b="0" i="0" dirty="0">
                <a:solidFill>
                  <a:srgbClr val="000000"/>
                </a:solidFill>
                <a:effectLst/>
                <a:latin typeface="proxima-nova"/>
              </a:rPr>
            </a:br>
            <a:r>
              <a:rPr lang="en-US" b="0" i="0" dirty="0">
                <a:solidFill>
                  <a:srgbClr val="000000"/>
                </a:solidFill>
                <a:effectLst/>
                <a:latin typeface="proxima-nova"/>
              </a:rPr>
              <a:t>Let’s break it down into steps. Here’s what a computer does:</a:t>
            </a:r>
          </a:p>
          <a:p>
            <a:pPr algn="l">
              <a:buFont typeface="Arial" panose="020B0604020202020204" pitchFamily="34" charset="0"/>
              <a:buChar char="•"/>
            </a:pPr>
            <a:r>
              <a:rPr lang="en-US" b="0" i="0" dirty="0">
                <a:solidFill>
                  <a:srgbClr val="000000"/>
                </a:solidFill>
                <a:effectLst/>
                <a:latin typeface="proxima-nova"/>
              </a:rPr>
              <a:t>Acquire an image</a:t>
            </a:r>
          </a:p>
          <a:p>
            <a:pPr algn="l">
              <a:buFont typeface="Arial" panose="020B0604020202020204" pitchFamily="34" charset="0"/>
              <a:buChar char="•"/>
            </a:pPr>
            <a:r>
              <a:rPr lang="en-US" b="0" i="0" dirty="0">
                <a:solidFill>
                  <a:srgbClr val="000000"/>
                </a:solidFill>
                <a:effectLst/>
                <a:latin typeface="proxima-nova"/>
              </a:rPr>
              <a:t>Process the image</a:t>
            </a:r>
          </a:p>
          <a:p>
            <a:pPr algn="l">
              <a:buFont typeface="Arial" panose="020B0604020202020204" pitchFamily="34" charset="0"/>
              <a:buChar char="•"/>
            </a:pPr>
            <a:r>
              <a:rPr lang="en-US" b="0" i="0" dirty="0">
                <a:solidFill>
                  <a:srgbClr val="000000"/>
                </a:solidFill>
                <a:effectLst/>
                <a:latin typeface="proxima-nova"/>
              </a:rPr>
              <a:t>Understand the image</a:t>
            </a:r>
          </a:p>
        </p:txBody>
      </p:sp>
      <p:sp>
        <p:nvSpPr>
          <p:cNvPr id="93" name="Google Shape;93;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9347875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algn="l"/>
            <a:r>
              <a:rPr lang="en-US" b="0" i="0" dirty="0">
                <a:solidFill>
                  <a:srgbClr val="3A3B41"/>
                </a:solidFill>
                <a:effectLst/>
                <a:latin typeface="Georgia" panose="02040502050405020303" pitchFamily="18" charset="0"/>
              </a:rPr>
              <a:t>The basis for much computer vision work is 2D images, as shown below. While images may seem like a complex input, we can decompose them into raw numbers. Images are really just a combination of individual pixels and each pixel can</a:t>
            </a:r>
          </a:p>
          <a:p>
            <a:pPr algn="l"/>
            <a:r>
              <a:rPr lang="en-US" b="0" i="0" dirty="0">
                <a:solidFill>
                  <a:srgbClr val="3A3B41"/>
                </a:solidFill>
                <a:effectLst/>
                <a:latin typeface="Georgia" panose="02040502050405020303" pitchFamily="18" charset="0"/>
              </a:rPr>
              <a:t>be represented by a number (grayscale) or combination of numbers such as (255, 0, 0—</a:t>
            </a:r>
            <a:r>
              <a:rPr lang="en-US" b="0" i="0" dirty="0">
                <a:effectLst/>
                <a:latin typeface="Georgia" panose="02040502050405020303" pitchFamily="18" charset="0"/>
                <a:hlinkClick r:id="rId3"/>
              </a:rPr>
              <a:t>RGB</a:t>
            </a:r>
            <a:r>
              <a:rPr lang="en-US" b="0" i="0" dirty="0">
                <a:solidFill>
                  <a:srgbClr val="3A3B41"/>
                </a:solidFill>
                <a:effectLst/>
                <a:latin typeface="Georgia" panose="02040502050405020303" pitchFamily="18" charset="0"/>
              </a:rPr>
              <a:t>). The basis for much computer vision work is 2D images, as shown below. While images may seem like a complex input, we can decompose them</a:t>
            </a:r>
          </a:p>
          <a:p>
            <a:pPr algn="l"/>
            <a:r>
              <a:rPr lang="en-US" b="0" i="0" dirty="0">
                <a:solidFill>
                  <a:srgbClr val="3A3B41"/>
                </a:solidFill>
                <a:effectLst/>
                <a:latin typeface="Georgia" panose="02040502050405020303" pitchFamily="18" charset="0"/>
              </a:rPr>
              <a:t>into raw numbers. Images are really just a combination of individual pixels and each pixel can be represented by a number (grayscale) or combination of numbers such as (255, 0, 0—</a:t>
            </a:r>
            <a:r>
              <a:rPr lang="en-US" b="0" i="0" dirty="0">
                <a:effectLst/>
                <a:latin typeface="Georgia" panose="02040502050405020303" pitchFamily="18" charset="0"/>
                <a:hlinkClick r:id="rId3"/>
              </a:rPr>
              <a:t>RGB</a:t>
            </a:r>
            <a:r>
              <a:rPr lang="en-US" b="0" i="0" dirty="0">
                <a:solidFill>
                  <a:srgbClr val="3A3B41"/>
                </a:solidFill>
                <a:effectLst/>
                <a:latin typeface="Georgia" panose="02040502050405020303" pitchFamily="18" charset="0"/>
              </a:rPr>
              <a:t>).</a:t>
            </a:r>
            <a:endParaRPr lang="en-US" b="0" i="0" dirty="0">
              <a:solidFill>
                <a:srgbClr val="000000"/>
              </a:solidFill>
              <a:effectLst/>
              <a:latin typeface="proxima-nova"/>
            </a:endParaRPr>
          </a:p>
        </p:txBody>
      </p:sp>
      <p:sp>
        <p:nvSpPr>
          <p:cNvPr id="93" name="Google Shape;93;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888490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algn="l">
              <a:buFont typeface="+mj-lt"/>
              <a:buAutoNum type="arabicPeriod"/>
            </a:pPr>
            <a:r>
              <a:rPr lang="en-US" b="1" i="0" dirty="0">
                <a:solidFill>
                  <a:srgbClr val="000000"/>
                </a:solidFill>
                <a:effectLst/>
                <a:latin typeface="proxima-nova"/>
              </a:rPr>
              <a:t>Better Searching Methods</a:t>
            </a:r>
            <a:r>
              <a:rPr lang="en-US" b="0" i="0" dirty="0">
                <a:solidFill>
                  <a:srgbClr val="000000"/>
                </a:solidFill>
                <a:effectLst/>
                <a:latin typeface="proxima-nova"/>
              </a:rPr>
              <a:t>: Let’s talk about the advertising industry. Digital advertising mainly relied on keywords and tags. While the method works it’s not cent percent efficient. After the introduction of computer vision to this sector, results got a lot </a:t>
            </a:r>
            <a:r>
              <a:rPr lang="en-US" b="0" i="0" dirty="0" err="1">
                <a:solidFill>
                  <a:srgbClr val="000000"/>
                </a:solidFill>
                <a:effectLst/>
                <a:latin typeface="proxima-nova"/>
              </a:rPr>
              <a:t>better.Instead</a:t>
            </a:r>
            <a:r>
              <a:rPr lang="en-US" b="0" i="0" dirty="0">
                <a:solidFill>
                  <a:srgbClr val="000000"/>
                </a:solidFill>
                <a:effectLst/>
                <a:latin typeface="proxima-nova"/>
              </a:rPr>
              <a:t> of relying on traditional tags, computer vision compares the actual physical characteristics of a specific image. Because of this, people are able to search for exactly what they’re looking for by using a photo to find “similar products”.</a:t>
            </a:r>
          </a:p>
          <a:p>
            <a:pPr algn="l">
              <a:buFont typeface="+mj-lt"/>
              <a:buAutoNum type="arabicPeriod"/>
            </a:pPr>
            <a:r>
              <a:rPr lang="en-US" b="1" i="0" dirty="0">
                <a:solidFill>
                  <a:srgbClr val="000000"/>
                </a:solidFill>
                <a:effectLst/>
                <a:latin typeface="proxima-nova"/>
              </a:rPr>
              <a:t>Better User Experience</a:t>
            </a:r>
            <a:r>
              <a:rPr lang="en-US" b="0" i="0" dirty="0">
                <a:solidFill>
                  <a:srgbClr val="000000"/>
                </a:solidFill>
                <a:effectLst/>
                <a:latin typeface="proxima-nova"/>
              </a:rPr>
              <a:t>: Those filters that transform your face on Snapchat and Instagram are a result of computer vision! With the use of facial mapping and augmentation, computer vision makes it possible to create such features on apps.</a:t>
            </a:r>
          </a:p>
          <a:p>
            <a:pPr algn="l">
              <a:buFont typeface="+mj-lt"/>
              <a:buAutoNum type="arabicPeriod"/>
            </a:pPr>
            <a:r>
              <a:rPr lang="en-US" b="1" i="0" dirty="0">
                <a:solidFill>
                  <a:srgbClr val="000000"/>
                </a:solidFill>
                <a:effectLst/>
                <a:latin typeface="proxima-nova"/>
              </a:rPr>
              <a:t>Patient Identification And Better Medical Procedures</a:t>
            </a:r>
            <a:r>
              <a:rPr lang="en-US" b="0" i="0" dirty="0">
                <a:solidFill>
                  <a:srgbClr val="000000"/>
                </a:solidFill>
                <a:effectLst/>
                <a:latin typeface="proxima-nova"/>
              </a:rPr>
              <a:t> :Computer vision improves patient identification thereby preventing wrong person procedures. One can also expect a more accurate diagnosis via medical imaging analysis. From surgery training assistance to patient rehabilitation assistance, computer vision helps the medical field to achieve goals that were once far-fetched. The contribution of computer vision to the medical field is quite a boon. Here are some examples of how it helps:</a:t>
            </a:r>
          </a:p>
          <a:p>
            <a:pPr algn="l">
              <a:buFont typeface="+mj-lt"/>
              <a:buAutoNum type="arabicPeriod"/>
            </a:pPr>
            <a:r>
              <a:rPr lang="en-US" b="0" i="0" dirty="0">
                <a:solidFill>
                  <a:srgbClr val="000000"/>
                </a:solidFill>
                <a:effectLst/>
                <a:latin typeface="proxima-nova"/>
              </a:rPr>
              <a:t>• Patient rehabilitation assistance.</a:t>
            </a:r>
          </a:p>
          <a:p>
            <a:pPr algn="l">
              <a:buFont typeface="+mj-lt"/>
              <a:buAutoNum type="arabicPeriod"/>
            </a:pPr>
            <a:r>
              <a:rPr lang="en-US" b="0" i="0" dirty="0">
                <a:solidFill>
                  <a:srgbClr val="000000"/>
                </a:solidFill>
                <a:effectLst/>
                <a:latin typeface="proxima-nova"/>
              </a:rPr>
              <a:t>• Medical students training.</a:t>
            </a:r>
          </a:p>
          <a:p>
            <a:pPr algn="l">
              <a:buFont typeface="+mj-lt"/>
              <a:buAutoNum type="arabicPeriod"/>
            </a:pPr>
            <a:r>
              <a:rPr lang="en-US" b="0" i="0" dirty="0">
                <a:solidFill>
                  <a:srgbClr val="000000"/>
                </a:solidFill>
                <a:effectLst/>
                <a:latin typeface="proxima-nova"/>
              </a:rPr>
              <a:t>• Patient identification.</a:t>
            </a:r>
          </a:p>
          <a:p>
            <a:pPr algn="l">
              <a:buFont typeface="+mj-lt"/>
              <a:buAutoNum type="arabicPeriod"/>
            </a:pPr>
            <a:r>
              <a:rPr lang="en-US" b="1" i="0" dirty="0">
                <a:solidFill>
                  <a:srgbClr val="000000"/>
                </a:solidFill>
                <a:effectLst/>
                <a:latin typeface="proxima-nova"/>
              </a:rPr>
              <a:t>Better Security</a:t>
            </a:r>
            <a:endParaRPr lang="en-US" b="0" i="0" dirty="0">
              <a:solidFill>
                <a:srgbClr val="000000"/>
              </a:solidFill>
              <a:effectLst/>
              <a:latin typeface="proxima-nova"/>
            </a:endParaRPr>
          </a:p>
          <a:p>
            <a:pPr algn="l">
              <a:buFont typeface="+mj-lt"/>
              <a:buAutoNum type="arabicPeriod"/>
            </a:pPr>
            <a:r>
              <a:rPr lang="en-US" b="0" i="0" dirty="0">
                <a:solidFill>
                  <a:srgbClr val="000000"/>
                </a:solidFill>
                <a:effectLst/>
                <a:latin typeface="proxima-nova"/>
              </a:rPr>
              <a:t>Computer vision works with cyber security systems to monitor any remote activity. This can be done from anywhere which makes it easier to recognize and analyze potential cyber threats and prevent them from happening.</a:t>
            </a:r>
          </a:p>
          <a:p>
            <a:pPr algn="l">
              <a:buFont typeface="+mj-lt"/>
              <a:buAutoNum type="arabicPeriod"/>
            </a:pPr>
            <a:r>
              <a:rPr lang="en-US" b="0" i="0" dirty="0">
                <a:solidFill>
                  <a:srgbClr val="000000"/>
                </a:solidFill>
                <a:effectLst/>
                <a:latin typeface="proxima-nova"/>
              </a:rPr>
              <a:t>Here are some ways in which computer vision is used:</a:t>
            </a:r>
            <a:br>
              <a:rPr lang="en-US" b="0" i="0" dirty="0">
                <a:solidFill>
                  <a:srgbClr val="000000"/>
                </a:solidFill>
                <a:effectLst/>
                <a:latin typeface="proxima-nova"/>
              </a:rPr>
            </a:br>
            <a:r>
              <a:rPr lang="en-US" b="0" i="0" dirty="0">
                <a:solidFill>
                  <a:srgbClr val="000000"/>
                </a:solidFill>
                <a:effectLst/>
                <a:latin typeface="proxima-nova"/>
              </a:rPr>
              <a:t>• Biometrics for identification.</a:t>
            </a:r>
            <a:br>
              <a:rPr lang="en-US" b="0" i="0" dirty="0">
                <a:solidFill>
                  <a:srgbClr val="000000"/>
                </a:solidFill>
                <a:effectLst/>
                <a:latin typeface="proxima-nova"/>
              </a:rPr>
            </a:br>
            <a:r>
              <a:rPr lang="en-US" b="0" i="0" dirty="0">
                <a:solidFill>
                  <a:srgbClr val="000000"/>
                </a:solidFill>
                <a:effectLst/>
                <a:latin typeface="proxima-nova"/>
              </a:rPr>
              <a:t>• Security cameras.</a:t>
            </a:r>
            <a:br>
              <a:rPr lang="en-US" b="0" i="0" dirty="0">
                <a:solidFill>
                  <a:srgbClr val="000000"/>
                </a:solidFill>
                <a:effectLst/>
                <a:latin typeface="proxima-nova"/>
              </a:rPr>
            </a:br>
            <a:r>
              <a:rPr lang="en-US" b="0" i="0" dirty="0">
                <a:solidFill>
                  <a:srgbClr val="000000"/>
                </a:solidFill>
                <a:effectLst/>
                <a:latin typeface="proxima-nova"/>
              </a:rPr>
              <a:t>• Vehicle identification in instances of car theft.</a:t>
            </a:r>
            <a:br>
              <a:rPr lang="en-US" b="0" i="0" dirty="0">
                <a:solidFill>
                  <a:srgbClr val="000000"/>
                </a:solidFill>
                <a:effectLst/>
                <a:latin typeface="proxima-nova"/>
              </a:rPr>
            </a:br>
            <a:r>
              <a:rPr lang="en-US" b="0" i="0" dirty="0">
                <a:solidFill>
                  <a:srgbClr val="000000"/>
                </a:solidFill>
                <a:effectLst/>
                <a:latin typeface="proxima-nova"/>
              </a:rPr>
              <a:t>• AI fire detection that helps detect fires in buildings by taking images or videos.</a:t>
            </a:r>
          </a:p>
          <a:p>
            <a:pPr algn="l">
              <a:buFont typeface="+mj-lt"/>
              <a:buAutoNum type="arabicPeriod"/>
            </a:pPr>
            <a:r>
              <a:rPr lang="en-US" b="1" i="0" dirty="0">
                <a:solidFill>
                  <a:srgbClr val="000000"/>
                </a:solidFill>
                <a:effectLst/>
                <a:latin typeface="proxima-nova"/>
              </a:rPr>
              <a:t>Transport Safety</a:t>
            </a:r>
            <a:endParaRPr lang="en-US" b="0" i="0" dirty="0">
              <a:solidFill>
                <a:srgbClr val="000000"/>
              </a:solidFill>
              <a:effectLst/>
              <a:latin typeface="proxima-nova"/>
            </a:endParaRPr>
          </a:p>
          <a:p>
            <a:pPr algn="l">
              <a:buFont typeface="+mj-lt"/>
              <a:buAutoNum type="arabicPeriod"/>
            </a:pPr>
            <a:r>
              <a:rPr lang="en-US" b="0" i="0" dirty="0">
                <a:solidFill>
                  <a:srgbClr val="000000"/>
                </a:solidFill>
                <a:effectLst/>
                <a:latin typeface="proxima-nova"/>
              </a:rPr>
              <a:t>Computer vision is trained and used to identify unauthorized and harmful objects such as guns, biological weapons, </a:t>
            </a:r>
            <a:r>
              <a:rPr lang="en-US" b="0" i="0" dirty="0" err="1">
                <a:solidFill>
                  <a:srgbClr val="000000"/>
                </a:solidFill>
                <a:effectLst/>
                <a:latin typeface="proxima-nova"/>
              </a:rPr>
              <a:t>etc</a:t>
            </a:r>
            <a:r>
              <a:rPr lang="en-US" b="0" i="0" dirty="0">
                <a:solidFill>
                  <a:srgbClr val="000000"/>
                </a:solidFill>
                <a:effectLst/>
                <a:latin typeface="proxima-nova"/>
              </a:rPr>
              <a:t>, before they are loaded on passenger transport vehicles like an aircraft. </a:t>
            </a:r>
          </a:p>
          <a:p>
            <a:pPr marL="0" marR="0" lvl="0" indent="0" algn="just" defTabSz="914400" rtl="0" eaLnBrk="1" fontAlgn="auto" latinLnBrk="0" hangingPunct="1">
              <a:lnSpc>
                <a:spcPct val="100000"/>
              </a:lnSpc>
              <a:spcBef>
                <a:spcPts val="0"/>
              </a:spcBef>
              <a:spcAft>
                <a:spcPts val="0"/>
              </a:spcAft>
              <a:buClr>
                <a:srgbClr val="000000"/>
              </a:buClr>
              <a:buSzPts val="1400"/>
              <a:buFont typeface="Arial"/>
              <a:buNone/>
              <a:tabLst/>
              <a:defRPr/>
            </a:pPr>
            <a:endParaRPr lang="en-US" sz="1200" b="0" i="0" dirty="0">
              <a:solidFill>
                <a:srgbClr val="05192D"/>
              </a:solidFill>
              <a:effectLst/>
              <a:latin typeface="Studio-Feixen-Sans"/>
            </a:endParaRPr>
          </a:p>
          <a:p>
            <a:pPr marL="0" lvl="0" indent="0" algn="l" rtl="0">
              <a:spcBef>
                <a:spcPts val="0"/>
              </a:spcBef>
              <a:spcAft>
                <a:spcPts val="0"/>
              </a:spcAft>
              <a:buNone/>
            </a:pPr>
            <a:endParaRPr dirty="0"/>
          </a:p>
        </p:txBody>
      </p:sp>
      <p:sp>
        <p:nvSpPr>
          <p:cNvPr id="93" name="Google Shape;93;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688586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algn="l"/>
            <a:r>
              <a:rPr lang="en-US" b="1" i="0" dirty="0">
                <a:solidFill>
                  <a:srgbClr val="000000"/>
                </a:solidFill>
                <a:effectLst/>
                <a:latin typeface="proxima-nova"/>
              </a:rPr>
              <a:t>Image segmentation:</a:t>
            </a:r>
            <a:r>
              <a:rPr lang="en-US" b="0" i="0" dirty="0">
                <a:solidFill>
                  <a:srgbClr val="000000"/>
                </a:solidFill>
                <a:effectLst/>
                <a:latin typeface="proxima-nova"/>
              </a:rPr>
              <a:t> Here, the image is divided into multiple regions that are examined separately.</a:t>
            </a:r>
          </a:p>
          <a:p>
            <a:pPr algn="l">
              <a:buFont typeface="+mj-lt"/>
              <a:buAutoNum type="arabicPeriod"/>
            </a:pPr>
            <a:r>
              <a:rPr lang="en-US" b="1" i="0" dirty="0">
                <a:solidFill>
                  <a:srgbClr val="000000"/>
                </a:solidFill>
                <a:effectLst/>
                <a:latin typeface="proxima-nova"/>
              </a:rPr>
              <a:t>Object detection:</a:t>
            </a:r>
            <a:r>
              <a:rPr lang="en-US" b="0" i="0" dirty="0">
                <a:solidFill>
                  <a:srgbClr val="000000"/>
                </a:solidFill>
                <a:effectLst/>
                <a:latin typeface="proxima-nova"/>
              </a:rPr>
              <a:t> This pertains to identification of a specific object in one image. For instance, a book like we talked about earlier. With advanced object detection, your computer can recognize multiple objects in one image.</a:t>
            </a:r>
          </a:p>
          <a:p>
            <a:pPr algn="l">
              <a:buFont typeface="+mj-lt"/>
              <a:buAutoNum type="arabicPeriod"/>
            </a:pPr>
            <a:r>
              <a:rPr lang="en-US" b="1" i="0" dirty="0">
                <a:solidFill>
                  <a:srgbClr val="000000"/>
                </a:solidFill>
                <a:effectLst/>
                <a:latin typeface="proxima-nova"/>
              </a:rPr>
              <a:t>Facial recognition:</a:t>
            </a:r>
            <a:r>
              <a:rPr lang="en-US" b="0" i="0" dirty="0">
                <a:solidFill>
                  <a:srgbClr val="000000"/>
                </a:solidFill>
                <a:effectLst/>
                <a:latin typeface="proxima-nova"/>
              </a:rPr>
              <a:t> Whether it’s human face recognition in general like in those app filters or recognition of a specific person like in a smartphone for unlocking, computer vision does it all.</a:t>
            </a:r>
          </a:p>
          <a:p>
            <a:pPr algn="l">
              <a:buFont typeface="+mj-lt"/>
              <a:buAutoNum type="arabicPeriod"/>
            </a:pPr>
            <a:r>
              <a:rPr lang="en-US" b="1" i="0" dirty="0">
                <a:solidFill>
                  <a:srgbClr val="000000"/>
                </a:solidFill>
                <a:effectLst/>
                <a:latin typeface="proxima-nova"/>
              </a:rPr>
              <a:t>Edge detection:</a:t>
            </a:r>
            <a:r>
              <a:rPr lang="en-US" b="0" i="0" dirty="0">
                <a:solidFill>
                  <a:srgbClr val="000000"/>
                </a:solidFill>
                <a:effectLst/>
                <a:latin typeface="proxima-nova"/>
              </a:rPr>
              <a:t> This method identifies the outer edges of objects to identify what the image consists of.</a:t>
            </a:r>
          </a:p>
          <a:p>
            <a:pPr algn="l">
              <a:buFont typeface="+mj-lt"/>
              <a:buAutoNum type="arabicPeriod"/>
            </a:pPr>
            <a:r>
              <a:rPr lang="en-US" b="1" i="0" dirty="0">
                <a:solidFill>
                  <a:srgbClr val="000000"/>
                </a:solidFill>
                <a:effectLst/>
                <a:latin typeface="proxima-nova"/>
              </a:rPr>
              <a:t>Pattern detection:</a:t>
            </a:r>
            <a:r>
              <a:rPr lang="en-US" b="0" i="0" dirty="0">
                <a:solidFill>
                  <a:srgbClr val="000000"/>
                </a:solidFill>
                <a:effectLst/>
                <a:latin typeface="proxima-nova"/>
              </a:rPr>
              <a:t> This technique helps with identification of colors, shapes, and other visual elements in images.</a:t>
            </a:r>
          </a:p>
          <a:p>
            <a:pPr algn="l">
              <a:buFont typeface="+mj-lt"/>
              <a:buAutoNum type="arabicPeriod"/>
            </a:pPr>
            <a:r>
              <a:rPr lang="en-US" b="1" i="0" dirty="0">
                <a:solidFill>
                  <a:srgbClr val="000000"/>
                </a:solidFill>
                <a:effectLst/>
                <a:latin typeface="proxima-nova"/>
              </a:rPr>
              <a:t>Image classification:</a:t>
            </a:r>
            <a:r>
              <a:rPr lang="en-US" b="0" i="0" dirty="0">
                <a:solidFill>
                  <a:srgbClr val="000000"/>
                </a:solidFill>
                <a:effectLst/>
                <a:latin typeface="proxima-nova"/>
              </a:rPr>
              <a:t> Organizing images into various groups and categories.</a:t>
            </a:r>
          </a:p>
          <a:p>
            <a:pPr algn="l">
              <a:buFont typeface="+mj-lt"/>
              <a:buAutoNum type="arabicPeriod"/>
            </a:pPr>
            <a:r>
              <a:rPr lang="en-US" b="1" i="0" dirty="0">
                <a:solidFill>
                  <a:srgbClr val="000000"/>
                </a:solidFill>
                <a:effectLst/>
                <a:latin typeface="proxima-nova"/>
              </a:rPr>
              <a:t>Feature matching:</a:t>
            </a:r>
            <a:r>
              <a:rPr lang="en-US" b="0" i="0" dirty="0">
                <a:solidFill>
                  <a:srgbClr val="000000"/>
                </a:solidFill>
                <a:effectLst/>
                <a:latin typeface="proxima-nova"/>
              </a:rPr>
              <a:t> This method helps match similarities in images to classify them.</a:t>
            </a:r>
          </a:p>
          <a:p>
            <a:pPr algn="l"/>
            <a:r>
              <a:rPr lang="en-US" b="0" i="0" dirty="0">
                <a:solidFill>
                  <a:srgbClr val="000000"/>
                </a:solidFill>
                <a:effectLst/>
                <a:latin typeface="proxima-nova"/>
              </a:rPr>
              <a:t>While simple uses of computer vision might just require one of these techniques, more complex ones like self-driving cars may make the use of a combination of various types of computer vision.</a:t>
            </a:r>
          </a:p>
        </p:txBody>
      </p:sp>
      <p:sp>
        <p:nvSpPr>
          <p:cNvPr id="93" name="Google Shape;93;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065438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p2: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algn="l">
              <a:buFont typeface="+mj-lt"/>
              <a:buAutoNum type="arabicPeriod"/>
            </a:pPr>
            <a:r>
              <a:rPr lang="en-US" b="1" i="0" dirty="0">
                <a:solidFill>
                  <a:srgbClr val="000000"/>
                </a:solidFill>
                <a:effectLst/>
                <a:latin typeface="proxima-nova"/>
              </a:rPr>
              <a:t>Self-driving cars</a:t>
            </a:r>
            <a:br>
              <a:rPr lang="en-US" b="0" i="0" dirty="0">
                <a:solidFill>
                  <a:srgbClr val="000000"/>
                </a:solidFill>
                <a:effectLst/>
                <a:latin typeface="proxima-nova"/>
              </a:rPr>
            </a:br>
            <a:r>
              <a:rPr lang="en-US" b="0" i="0" dirty="0">
                <a:solidFill>
                  <a:srgbClr val="000000"/>
                </a:solidFill>
                <a:effectLst/>
                <a:latin typeface="proxima-nova"/>
              </a:rPr>
              <a:t>Since dreams of self-driving cars are coming true, a lot of is can be attributed to computer vision. Tesla has already come up with autonomous vehicles and it’s just a matter of time before you can get around your city in a driverless car too!</a:t>
            </a:r>
          </a:p>
          <a:p>
            <a:pPr algn="l">
              <a:buFont typeface="+mj-lt"/>
              <a:buAutoNum type="arabicPeriod"/>
            </a:pPr>
            <a:r>
              <a:rPr lang="en-US" b="1" i="0" dirty="0">
                <a:solidFill>
                  <a:srgbClr val="000000"/>
                </a:solidFill>
                <a:effectLst/>
                <a:latin typeface="proxima-nova"/>
              </a:rPr>
              <a:t>Augmented Reality</a:t>
            </a:r>
            <a:br>
              <a:rPr lang="en-US" b="0" i="0" dirty="0">
                <a:solidFill>
                  <a:srgbClr val="000000"/>
                </a:solidFill>
                <a:effectLst/>
                <a:latin typeface="proxima-nova"/>
              </a:rPr>
            </a:br>
            <a:r>
              <a:rPr lang="en-US" b="0" i="0" dirty="0">
                <a:solidFill>
                  <a:srgbClr val="000000"/>
                </a:solidFill>
                <a:effectLst/>
                <a:latin typeface="proxima-nova"/>
              </a:rPr>
              <a:t>Augmented reality uses computer-generated augmentation to provide an experience of the natural surroundings. If you’ve played games that use AR, you know that they can make you feel like you’re actually in that virtual world while your actions here in the real world affect what’s going on inside the game! You swing your golf club here and the ball goes flying in the game. How cool is that?</a:t>
            </a:r>
          </a:p>
          <a:p>
            <a:pPr algn="l">
              <a:buFont typeface="+mj-lt"/>
              <a:buAutoNum type="arabicPeriod"/>
            </a:pPr>
            <a:r>
              <a:rPr lang="en-US" b="1" i="0" dirty="0">
                <a:solidFill>
                  <a:srgbClr val="000000"/>
                </a:solidFill>
                <a:effectLst/>
                <a:latin typeface="proxima-nova"/>
              </a:rPr>
              <a:t>Medical Imaging</a:t>
            </a:r>
            <a:br>
              <a:rPr lang="en-US" b="0" i="0" dirty="0">
                <a:solidFill>
                  <a:srgbClr val="000000"/>
                </a:solidFill>
                <a:effectLst/>
                <a:latin typeface="proxima-nova"/>
              </a:rPr>
            </a:br>
            <a:r>
              <a:rPr lang="en-US" b="0" i="0" dirty="0">
                <a:solidFill>
                  <a:srgbClr val="000000"/>
                </a:solidFill>
                <a:effectLst/>
                <a:latin typeface="proxima-nova"/>
              </a:rPr>
              <a:t>How does a doctor classify X-rays and MRIs into diseases like cancer and pneumonia? Computer vision is the core of early diagnosis in the medical field. It has helped save thousands of lives by enabling doctors to detect diseases early with the help of imaging.</a:t>
            </a:r>
          </a:p>
          <a:p>
            <a:pPr algn="l">
              <a:buFont typeface="+mj-lt"/>
              <a:buAutoNum type="arabicPeriod"/>
            </a:pPr>
            <a:r>
              <a:rPr lang="en-US" b="1" i="0" dirty="0">
                <a:solidFill>
                  <a:srgbClr val="000000"/>
                </a:solidFill>
                <a:effectLst/>
                <a:latin typeface="proxima-nova"/>
              </a:rPr>
              <a:t>Intelligent Video Analytics</a:t>
            </a:r>
            <a:br>
              <a:rPr lang="en-US" b="0" i="0" dirty="0">
                <a:solidFill>
                  <a:srgbClr val="000000"/>
                </a:solidFill>
                <a:effectLst/>
                <a:latin typeface="proxima-nova"/>
              </a:rPr>
            </a:br>
            <a:r>
              <a:rPr lang="en-US" b="0" i="0" dirty="0">
                <a:solidFill>
                  <a:srgbClr val="000000"/>
                </a:solidFill>
                <a:effectLst/>
                <a:latin typeface="proxima-nova"/>
              </a:rPr>
              <a:t>Identification techniques like pose estimation, face detection and object tracking have helped CCTV cameras in understanding a shopper’s interaction with various products in a retail shop, queue lengths at airports and malls and other such parameters in public places with large crowds.</a:t>
            </a:r>
          </a:p>
          <a:p>
            <a:pPr algn="l">
              <a:buFont typeface="+mj-lt"/>
              <a:buAutoNum type="arabicPeriod"/>
            </a:pPr>
            <a:r>
              <a:rPr lang="en-US" b="1" i="0" dirty="0">
                <a:solidFill>
                  <a:srgbClr val="000000"/>
                </a:solidFill>
                <a:effectLst/>
                <a:latin typeface="proxima-nova"/>
              </a:rPr>
              <a:t>Manufacturing and Construction</a:t>
            </a:r>
            <a:br>
              <a:rPr lang="en-US" b="0" i="0" dirty="0">
                <a:solidFill>
                  <a:srgbClr val="000000"/>
                </a:solidFill>
                <a:effectLst/>
                <a:latin typeface="proxima-nova"/>
              </a:rPr>
            </a:br>
            <a:r>
              <a:rPr lang="en-US" b="0" i="0" dirty="0">
                <a:solidFill>
                  <a:srgbClr val="000000"/>
                </a:solidFill>
                <a:effectLst/>
                <a:latin typeface="proxima-nova"/>
              </a:rPr>
              <a:t>Computer vision systems help in detection of defects and with safety inspections. This helps in a better manufacturing process with fewer chances of error. 3D vision systems make inspections far more superior and efficient in production lines.</a:t>
            </a:r>
          </a:p>
          <a:p>
            <a:pPr algn="l">
              <a:buFont typeface="+mj-lt"/>
              <a:buAutoNum type="arabicPeriod"/>
            </a:pPr>
            <a:r>
              <a:rPr lang="en-US" b="1" i="0" dirty="0">
                <a:solidFill>
                  <a:srgbClr val="000000"/>
                </a:solidFill>
                <a:effectLst/>
                <a:latin typeface="proxima-nova"/>
              </a:rPr>
              <a:t>Optical Character Recognition</a:t>
            </a:r>
            <a:br>
              <a:rPr lang="en-US" b="0" i="0" dirty="0">
                <a:solidFill>
                  <a:srgbClr val="000000"/>
                </a:solidFill>
                <a:effectLst/>
                <a:latin typeface="proxima-nova"/>
              </a:rPr>
            </a:br>
            <a:r>
              <a:rPr lang="en-US" b="0" i="0" dirty="0">
                <a:solidFill>
                  <a:srgbClr val="000000"/>
                </a:solidFill>
                <a:effectLst/>
                <a:latin typeface="proxima-nova"/>
              </a:rPr>
              <a:t>OCR goes back to 1974 but with the latest technology and Deep Learning systems, today’s OCR techniques can detect and translate text in natural environments without any human intervention.</a:t>
            </a:r>
          </a:p>
          <a:p>
            <a:pPr algn="l">
              <a:buFont typeface="+mj-lt"/>
              <a:buAutoNum type="arabicPeriod"/>
            </a:pPr>
            <a:r>
              <a:rPr lang="en-US" b="0" i="1" dirty="0">
                <a:solidFill>
                  <a:srgbClr val="000000"/>
                </a:solidFill>
                <a:effectLst/>
                <a:latin typeface="proxima-nova"/>
              </a:rPr>
              <a:t>Read more:</a:t>
            </a:r>
            <a:r>
              <a:rPr lang="en-US" b="0" i="0" dirty="0">
                <a:solidFill>
                  <a:srgbClr val="000000"/>
                </a:solidFill>
                <a:effectLst/>
                <a:latin typeface="proxima-nova"/>
              </a:rPr>
              <a:t> </a:t>
            </a:r>
            <a:r>
              <a:rPr lang="en-US" b="1" i="0" dirty="0">
                <a:solidFill>
                  <a:srgbClr val="000000"/>
                </a:solidFill>
                <a:effectLst/>
                <a:latin typeface="proxima-nova"/>
                <a:hlinkClick r:id="rId3"/>
              </a:rPr>
              <a:t>OCR in Machine Learning</a:t>
            </a:r>
            <a:endParaRPr lang="en-US" b="0" i="0" dirty="0">
              <a:solidFill>
                <a:srgbClr val="000000"/>
              </a:solidFill>
              <a:effectLst/>
              <a:latin typeface="proxima-nova"/>
            </a:endParaRPr>
          </a:p>
          <a:p>
            <a:pPr algn="l">
              <a:buFont typeface="+mj-lt"/>
              <a:buAutoNum type="arabicPeriod"/>
            </a:pPr>
            <a:r>
              <a:rPr lang="en-US" b="1" i="0" dirty="0">
                <a:solidFill>
                  <a:srgbClr val="000000"/>
                </a:solidFill>
                <a:effectLst/>
                <a:latin typeface="proxima-nova"/>
              </a:rPr>
              <a:t>Retail</a:t>
            </a:r>
            <a:br>
              <a:rPr lang="en-US" b="0" i="0" dirty="0">
                <a:solidFill>
                  <a:srgbClr val="000000"/>
                </a:solidFill>
                <a:effectLst/>
                <a:latin typeface="proxima-nova"/>
              </a:rPr>
            </a:br>
            <a:r>
              <a:rPr lang="en-US" b="0" i="0" dirty="0">
                <a:solidFill>
                  <a:srgbClr val="000000"/>
                </a:solidFill>
                <a:effectLst/>
                <a:latin typeface="proxima-nova"/>
              </a:rPr>
              <a:t>Nowadays there are AI stores like “Amazon-go” across the United States that are </a:t>
            </a:r>
            <a:r>
              <a:rPr lang="en-US" b="0" i="0" dirty="0" err="1">
                <a:solidFill>
                  <a:srgbClr val="000000"/>
                </a:solidFill>
                <a:effectLst/>
                <a:latin typeface="proxima-nova"/>
              </a:rPr>
              <a:t>cashierless</a:t>
            </a:r>
            <a:r>
              <a:rPr lang="en-US" b="0" i="0" dirty="0">
                <a:solidFill>
                  <a:srgbClr val="000000"/>
                </a:solidFill>
                <a:effectLst/>
                <a:latin typeface="proxima-nova"/>
              </a:rPr>
              <a:t> and customers can self-checkout after shopping. This shows that computer vision can revolutionize shopping experiences for both the store owners and the consumers.</a:t>
            </a:r>
          </a:p>
          <a:p>
            <a:pPr algn="l">
              <a:buFont typeface="+mj-lt"/>
              <a:buAutoNum type="arabicPeriod"/>
            </a:pPr>
            <a:r>
              <a:rPr lang="en-US" b="1" i="0" dirty="0">
                <a:solidFill>
                  <a:srgbClr val="000000"/>
                </a:solidFill>
                <a:effectLst/>
                <a:latin typeface="proxima-nova"/>
              </a:rPr>
              <a:t>Education</a:t>
            </a:r>
            <a:br>
              <a:rPr lang="en-US" b="0" i="0" dirty="0">
                <a:solidFill>
                  <a:srgbClr val="000000"/>
                </a:solidFill>
                <a:effectLst/>
                <a:latin typeface="proxima-nova"/>
              </a:rPr>
            </a:br>
            <a:r>
              <a:rPr lang="en-US" b="0" i="0" dirty="0">
                <a:solidFill>
                  <a:srgbClr val="000000"/>
                </a:solidFill>
                <a:effectLst/>
                <a:latin typeface="proxima-nova"/>
              </a:rPr>
              <a:t>There’s nothing better than providing a personalized learning experience to students because one size doesn’t fit all. Computer vision understands students’ learning behaviors to improve their learning experiences. The technology also helps assess students’ papers to reduce the burden on teachers.</a:t>
            </a:r>
          </a:p>
          <a:p>
            <a:pPr algn="l">
              <a:buFont typeface="+mj-lt"/>
              <a:buAutoNum type="arabicPeriod"/>
            </a:pPr>
            <a:r>
              <a:rPr lang="en-US" b="1" i="0" dirty="0">
                <a:solidFill>
                  <a:srgbClr val="000000"/>
                </a:solidFill>
                <a:effectLst/>
                <a:latin typeface="proxima-nova"/>
              </a:rPr>
              <a:t>Sports and Fitness</a:t>
            </a:r>
            <a:br>
              <a:rPr lang="en-US" b="0" i="0" dirty="0">
                <a:solidFill>
                  <a:srgbClr val="000000"/>
                </a:solidFill>
                <a:effectLst/>
                <a:latin typeface="proxima-nova"/>
              </a:rPr>
            </a:br>
            <a:r>
              <a:rPr lang="en-US" b="0" i="0" dirty="0">
                <a:solidFill>
                  <a:srgbClr val="000000"/>
                </a:solidFill>
                <a:effectLst/>
                <a:latin typeface="proxima-nova"/>
              </a:rPr>
              <a:t>Computer vision can help fitness apps capture performance data. This can not only help the person using the app but also help coaches in training sessions. In sports, computer vision can track objects and ball movements to improve referees’ decision-making.</a:t>
            </a:r>
          </a:p>
        </p:txBody>
      </p:sp>
      <p:sp>
        <p:nvSpPr>
          <p:cNvPr id="93" name="Google Shape;93;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42997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
        <p:cNvGrpSpPr/>
        <p:nvPr/>
      </p:nvGrpSpPr>
      <p:grpSpPr>
        <a:xfrm>
          <a:off x="0" y="0"/>
          <a:ext cx="0" cy="0"/>
          <a:chOff x="0" y="0"/>
          <a:chExt cx="0" cy="0"/>
        </a:xfrm>
      </p:grpSpPr>
      <p:sp>
        <p:nvSpPr>
          <p:cNvPr id="16" name="Google Shape;16;p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 name="Google Shape;17;p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 name="Google Shape;18;p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1"/>
        <p:cNvGrpSpPr/>
        <p:nvPr/>
      </p:nvGrpSpPr>
      <p:grpSpPr>
        <a:xfrm>
          <a:off x="0" y="0"/>
          <a:ext cx="0" cy="0"/>
          <a:chOff x="0" y="0"/>
          <a:chExt cx="0" cy="0"/>
        </a:xfrm>
      </p:grpSpPr>
      <p:sp>
        <p:nvSpPr>
          <p:cNvPr id="32" name="Google Shape;32;p5"/>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4000"/>
              <a:buFont typeface="Calibri"/>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3" name="Google Shape;33;p5"/>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34" name="Google Shape;34;p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5" name="Google Shape;35;p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6" name="Google Shape;36;p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7"/>
        <p:cNvGrpSpPr/>
        <p:nvPr/>
      </p:nvGrpSpPr>
      <p:grpSpPr>
        <a:xfrm>
          <a:off x="0" y="0"/>
          <a:ext cx="0" cy="0"/>
          <a:chOff x="0" y="0"/>
          <a:chExt cx="0" cy="0"/>
        </a:xfrm>
      </p:grpSpPr>
      <p:sp>
        <p:nvSpPr>
          <p:cNvPr id="38" name="Google Shape;38;p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9" name="Google Shape;39;p6"/>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40" name="Google Shape;40;p6"/>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41" name="Google Shape;41;p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3" name="Google Shape;43;p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4"/>
        <p:cNvGrpSpPr/>
        <p:nvPr/>
      </p:nvGrpSpPr>
      <p:grpSpPr>
        <a:xfrm>
          <a:off x="0" y="0"/>
          <a:ext cx="0" cy="0"/>
          <a:chOff x="0" y="0"/>
          <a:chExt cx="0" cy="0"/>
        </a:xfrm>
      </p:grpSpPr>
      <p:sp>
        <p:nvSpPr>
          <p:cNvPr id="45" name="Google Shape;45;p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6" name="Google Shape;46;p7"/>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7" name="Google Shape;47;p7"/>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8" name="Google Shape;48;p7"/>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9" name="Google Shape;49;p7"/>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50" name="Google Shape;50;p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1" name="Google Shape;51;p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3"/>
        <p:cNvGrpSpPr/>
        <p:nvPr/>
      </p:nvGrpSpPr>
      <p:grpSpPr>
        <a:xfrm>
          <a:off x="0" y="0"/>
          <a:ext cx="0" cy="0"/>
          <a:chOff x="0" y="0"/>
          <a:chExt cx="0" cy="0"/>
        </a:xfrm>
      </p:grpSpPr>
      <p:sp>
        <p:nvSpPr>
          <p:cNvPr id="54" name="Google Shape;54;p8"/>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5" name="Google Shape;55;p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9"/>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9"/>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61" name="Google Shape;61;p9"/>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2" name="Google Shape;62;p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10"/>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10"/>
          <p:cNvSpPr>
            <a:spLocks noGrp="1"/>
          </p:cNvSpPr>
          <p:nvPr>
            <p:ph type="pic" idx="2"/>
          </p:nvPr>
        </p:nvSpPr>
        <p:spPr>
          <a:xfrm>
            <a:off x="1792288" y="612775"/>
            <a:ext cx="5486400" cy="4114800"/>
          </a:xfrm>
          <a:prstGeom prst="rect">
            <a:avLst/>
          </a:prstGeom>
          <a:noFill/>
          <a:ln>
            <a:noFill/>
          </a:ln>
        </p:spPr>
      </p:sp>
      <p:sp>
        <p:nvSpPr>
          <p:cNvPr id="68" name="Google Shape;68;p10"/>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9" name="Google Shape;69;p1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1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1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1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11"/>
          <p:cNvSpPr txBox="1">
            <a:spLocks noGrp="1"/>
          </p:cNvSpPr>
          <p:nvPr>
            <p:ph type="body" idx="1"/>
          </p:nvPr>
        </p:nvSpPr>
        <p:spPr>
          <a:xfrm rot="5400000">
            <a:off x="2309019" y="-251618"/>
            <a:ext cx="4525963" cy="8229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5" name="Google Shape;75;p1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1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1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12"/>
          <p:cNvSpPr txBox="1">
            <a:spLocks noGrp="1"/>
          </p:cNvSpPr>
          <p:nvPr>
            <p:ph type="title"/>
          </p:nvPr>
        </p:nvSpPr>
        <p:spPr>
          <a:xfrm rot="5400000">
            <a:off x="4732338" y="2171701"/>
            <a:ext cx="5851525" cy="20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12"/>
          <p:cNvSpPr txBox="1">
            <a:spLocks noGrp="1"/>
          </p:cNvSpPr>
          <p:nvPr>
            <p:ph type="body" idx="1"/>
          </p:nvPr>
        </p:nvSpPr>
        <p:spPr>
          <a:xfrm rot="5400000">
            <a:off x="541338" y="190500"/>
            <a:ext cx="5851525" cy="6019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81" name="Google Shape;81;p1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1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1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2" r:id="rId3"/>
    <p:sldLayoutId id="2147483653" r:id="rId4"/>
    <p:sldLayoutId id="2147483654" r:id="rId5"/>
    <p:sldLayoutId id="2147483655" r:id="rId6"/>
    <p:sldLayoutId id="2147483656" r:id="rId7"/>
    <p:sldLayoutId id="2147483657" r:id="rId8"/>
    <p:sldLayoutId id="2147483658" r:id="rId9"/>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6.xml"/><Relationship Id="rId5" Type="http://schemas.openxmlformats.org/officeDocument/2006/relationships/image" Target="../media/image2.png"/><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6.xml"/><Relationship Id="rId5" Type="http://schemas.openxmlformats.org/officeDocument/2006/relationships/image" Target="../media/image2.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6.xml"/><Relationship Id="rId5" Type="http://schemas.openxmlformats.org/officeDocument/2006/relationships/image" Target="../media/image14.png"/><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6.xml"/><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4.xml"/><Relationship Id="rId1" Type="http://schemas.openxmlformats.org/officeDocument/2006/relationships/slideLayout" Target="../slideLayouts/slideLayout1.xml"/><Relationship Id="rId5" Type="http://schemas.openxmlformats.org/officeDocument/2006/relationships/image" Target="../media/image16.png"/><Relationship Id="rId4" Type="http://schemas.openxmlformats.org/officeDocument/2006/relationships/image" Target="../media/image15.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6.xml"/><Relationship Id="rId5" Type="http://schemas.openxmlformats.org/officeDocument/2006/relationships/image" Target="../media/image4.png"/><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6.xml"/><Relationship Id="rId5" Type="http://schemas.openxmlformats.org/officeDocument/2006/relationships/image" Target="../media/image5.png"/><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6.xml"/><Relationship Id="rId5" Type="http://schemas.openxmlformats.org/officeDocument/2006/relationships/image" Target="../media/image2.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image" Target="../media/image2.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6.xml"/><Relationship Id="rId5" Type="http://schemas.openxmlformats.org/officeDocument/2006/relationships/image" Target="../media/image8.png"/><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6.xml"/><Relationship Id="rId5" Type="http://schemas.openxmlformats.org/officeDocument/2006/relationships/image" Target="../media/image9.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6.xml"/><Relationship Id="rId5" Type="http://schemas.openxmlformats.org/officeDocument/2006/relationships/image" Target="../media/image10.pn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6.xml"/><Relationship Id="rId5" Type="http://schemas.openxmlformats.org/officeDocument/2006/relationships/image" Target="../media/image2.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76152F"/>
        </a:solidFill>
        <a:effectLst/>
      </p:bgPr>
    </p:bg>
    <p:spTree>
      <p:nvGrpSpPr>
        <p:cNvPr id="1" name="Shape 88"/>
        <p:cNvGrpSpPr/>
        <p:nvPr/>
      </p:nvGrpSpPr>
      <p:grpSpPr>
        <a:xfrm>
          <a:off x="0" y="0"/>
          <a:ext cx="0" cy="0"/>
          <a:chOff x="0" y="0"/>
          <a:chExt cx="0" cy="0"/>
        </a:xfrm>
      </p:grpSpPr>
      <p:sp>
        <p:nvSpPr>
          <p:cNvPr id="3" name="Rectangle 2">
            <a:extLst>
              <a:ext uri="{FF2B5EF4-FFF2-40B4-BE49-F238E27FC236}">
                <a16:creationId xmlns:a16="http://schemas.microsoft.com/office/drawing/2014/main" id="{BFE1FD55-968A-4069-9409-F7B656FA66DA}"/>
              </a:ext>
            </a:extLst>
          </p:cNvPr>
          <p:cNvSpPr/>
          <p:nvPr/>
        </p:nvSpPr>
        <p:spPr>
          <a:xfrm>
            <a:off x="0" y="8512232"/>
            <a:ext cx="18288000" cy="1774768"/>
          </a:xfrm>
          <a:prstGeom prst="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a:extLst>
              <a:ext uri="{FF2B5EF4-FFF2-40B4-BE49-F238E27FC236}">
                <a16:creationId xmlns:a16="http://schemas.microsoft.com/office/drawing/2014/main" id="{75685038-205F-4BBF-967B-CAE51B2007CF}"/>
              </a:ext>
            </a:extLst>
          </p:cNvPr>
          <p:cNvPicPr>
            <a:picLocks noChangeAspect="1"/>
          </p:cNvPicPr>
          <p:nvPr/>
        </p:nvPicPr>
        <p:blipFill>
          <a:blip r:embed="rId3"/>
          <a:stretch>
            <a:fillRect/>
          </a:stretch>
        </p:blipFill>
        <p:spPr>
          <a:xfrm>
            <a:off x="34038" y="-1147157"/>
            <a:ext cx="18253963" cy="9659389"/>
          </a:xfrm>
          <a:prstGeom prst="rect">
            <a:avLst/>
          </a:prstGeom>
        </p:spPr>
      </p:pic>
      <p:pic>
        <p:nvPicPr>
          <p:cNvPr id="89" name="Google Shape;89;p13"/>
          <p:cNvPicPr preferRelativeResize="0"/>
          <p:nvPr/>
        </p:nvPicPr>
        <p:blipFill rotWithShape="1">
          <a:blip r:embed="rId4">
            <a:alphaModFix/>
          </a:blip>
          <a:srcRect/>
          <a:stretch/>
        </p:blipFill>
        <p:spPr>
          <a:xfrm>
            <a:off x="15088574" y="-1"/>
            <a:ext cx="3165388" cy="3358342"/>
          </a:xfrm>
          <a:prstGeom prst="rect">
            <a:avLst/>
          </a:prstGeom>
          <a:noFill/>
          <a:ln>
            <a:noFill/>
          </a:ln>
        </p:spPr>
      </p:pic>
      <p:sp>
        <p:nvSpPr>
          <p:cNvPr id="90" name="Google Shape;90;p13"/>
          <p:cNvSpPr txBox="1"/>
          <p:nvPr/>
        </p:nvSpPr>
        <p:spPr>
          <a:xfrm>
            <a:off x="698207" y="8512232"/>
            <a:ext cx="16925623" cy="2703561"/>
          </a:xfrm>
          <a:prstGeom prst="rect">
            <a:avLst/>
          </a:prstGeom>
          <a:noFill/>
          <a:ln>
            <a:noFill/>
          </a:ln>
        </p:spPr>
        <p:txBody>
          <a:bodyPr spcFirstLastPara="1" wrap="square" lIns="0" tIns="0" rIns="0" bIns="0" anchor="t" anchorCtr="0">
            <a:spAutoFit/>
          </a:bodyPr>
          <a:lstStyle/>
          <a:p>
            <a:pPr lvl="0" algn="ctr">
              <a:lnSpc>
                <a:spcPct val="244083"/>
              </a:lnSpc>
            </a:pPr>
            <a:r>
              <a:rPr lang="en-US" sz="3600" b="1" dirty="0">
                <a:solidFill>
                  <a:schemeClr val="bg2"/>
                </a:solidFill>
                <a:latin typeface="Times New Roman" panose="02020603050405020304" pitchFamily="18" charset="0"/>
                <a:ea typeface="Calibri"/>
                <a:cs typeface="Times New Roman" panose="02020603050405020304" pitchFamily="18" charset="0"/>
                <a:sym typeface="Calibri"/>
              </a:rPr>
              <a:t>Computer vision applications using artificial intelligence</a:t>
            </a:r>
          </a:p>
          <a:p>
            <a:pPr marL="0" marR="0" lvl="0" indent="0" algn="ctr" rtl="0">
              <a:lnSpc>
                <a:spcPct val="244083"/>
              </a:lnSpc>
              <a:spcBef>
                <a:spcPts val="0"/>
              </a:spcBef>
              <a:spcAft>
                <a:spcPts val="0"/>
              </a:spcAft>
              <a:buNone/>
            </a:pPr>
            <a:endParaRPr sz="3600" b="1" i="0" u="none" strike="noStrike" cap="none" dirty="0">
              <a:solidFill>
                <a:schemeClr val="bg2"/>
              </a:solidFill>
              <a:latin typeface="Times New Roman" panose="02020603050405020304" pitchFamily="18" charset="0"/>
              <a:ea typeface="Calibri"/>
              <a:cs typeface="Times New Roman" panose="02020603050405020304" pitchFamily="18" charset="0"/>
              <a:sym typeface="Calibri"/>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pic>
        <p:nvPicPr>
          <p:cNvPr id="4" name="Picture 3">
            <a:extLst>
              <a:ext uri="{FF2B5EF4-FFF2-40B4-BE49-F238E27FC236}">
                <a16:creationId xmlns:a16="http://schemas.microsoft.com/office/drawing/2014/main" id="{E342AACE-C144-4B4E-9AB9-16FE483F274A}"/>
              </a:ext>
            </a:extLst>
          </p:cNvPr>
          <p:cNvPicPr>
            <a:picLocks noChangeAspect="1"/>
          </p:cNvPicPr>
          <p:nvPr/>
        </p:nvPicPr>
        <p:blipFill>
          <a:blip r:embed="rId3"/>
          <a:stretch>
            <a:fillRect/>
          </a:stretch>
        </p:blipFill>
        <p:spPr>
          <a:xfrm>
            <a:off x="1681825" y="1460500"/>
            <a:ext cx="14924347" cy="8161752"/>
          </a:xfrm>
          <a:prstGeom prst="rect">
            <a:avLst/>
          </a:prstGeom>
        </p:spPr>
      </p:pic>
      <p:sp>
        <p:nvSpPr>
          <p:cNvPr id="95" name="Google Shape;95;p14"/>
          <p:cNvSpPr/>
          <p:nvPr/>
        </p:nvSpPr>
        <p:spPr>
          <a:xfrm>
            <a:off x="1" y="9749165"/>
            <a:ext cx="18287999" cy="537835"/>
          </a:xfrm>
          <a:prstGeom prst="rect">
            <a:avLst/>
          </a:prstGeom>
          <a:solidFill>
            <a:srgbClr val="76152F"/>
          </a:solidFill>
          <a:ln w="25400" cap="flat" cmpd="sng">
            <a:solidFill>
              <a:srgbClr val="395E8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6" name="Google Shape;96;p14"/>
          <p:cNvSpPr/>
          <p:nvPr/>
        </p:nvSpPr>
        <p:spPr>
          <a:xfrm>
            <a:off x="0" y="0"/>
            <a:ext cx="18287999" cy="1460500"/>
          </a:xfrm>
          <a:prstGeom prst="rect">
            <a:avLst/>
          </a:prstGeom>
          <a:solidFill>
            <a:srgbClr val="76152F"/>
          </a:solidFill>
          <a:ln w="25400" cap="flat" cmpd="sng">
            <a:solidFill>
              <a:srgbClr val="395E8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97" name="Google Shape;97;p14"/>
          <p:cNvPicPr preferRelativeResize="0"/>
          <p:nvPr/>
        </p:nvPicPr>
        <p:blipFill rotWithShape="1">
          <a:blip r:embed="rId4">
            <a:alphaModFix/>
          </a:blip>
          <a:srcRect l="13516" t="42422" r="19609" b="18003"/>
          <a:stretch/>
        </p:blipFill>
        <p:spPr>
          <a:xfrm>
            <a:off x="0" y="9749165"/>
            <a:ext cx="5359400" cy="537836"/>
          </a:xfrm>
          <a:prstGeom prst="rect">
            <a:avLst/>
          </a:prstGeom>
          <a:noFill/>
          <a:ln>
            <a:noFill/>
          </a:ln>
        </p:spPr>
      </p:pic>
      <p:sp>
        <p:nvSpPr>
          <p:cNvPr id="99" name="Google Shape;99;p14"/>
          <p:cNvSpPr txBox="1"/>
          <p:nvPr/>
        </p:nvSpPr>
        <p:spPr>
          <a:xfrm>
            <a:off x="14001391" y="9749164"/>
            <a:ext cx="3765909" cy="430887"/>
          </a:xfrm>
          <a:prstGeom prst="rect">
            <a:avLst/>
          </a:prstGeom>
          <a:noFill/>
          <a:ln>
            <a:noFill/>
          </a:ln>
        </p:spPr>
        <p:txBody>
          <a:bodyPr spcFirstLastPara="1" wrap="square" lIns="0" tIns="0" rIns="0" bIns="0" anchor="t" anchorCtr="0">
            <a:spAutoFit/>
          </a:bodyPr>
          <a:lstStyle/>
          <a:p>
            <a:pPr marL="0" marR="0" lvl="0" indent="0" algn="l" rtl="0">
              <a:lnSpc>
                <a:spcPct val="139993"/>
              </a:lnSpc>
              <a:spcBef>
                <a:spcPts val="0"/>
              </a:spcBef>
              <a:spcAft>
                <a:spcPts val="0"/>
              </a:spcAft>
              <a:buNone/>
            </a:pPr>
            <a:r>
              <a:rPr lang="en-US" sz="2000" b="1" i="1" u="none" strike="noStrike" cap="none" dirty="0">
                <a:solidFill>
                  <a:srgbClr val="FFBD59"/>
                </a:solidFill>
                <a:latin typeface="Montserrat"/>
                <a:ea typeface="Montserrat"/>
                <a:cs typeface="Montserrat"/>
                <a:sym typeface="Montserrat"/>
              </a:rPr>
              <a:t>www.bothouniversity.com</a:t>
            </a:r>
            <a:endParaRPr sz="2000" b="1" i="1" u="none" strike="noStrike" cap="none" dirty="0">
              <a:solidFill>
                <a:srgbClr val="FFBD59"/>
              </a:solidFill>
              <a:latin typeface="Montserrat"/>
              <a:ea typeface="Montserrat"/>
              <a:cs typeface="Montserrat"/>
              <a:sym typeface="Montserrat"/>
            </a:endParaRPr>
          </a:p>
        </p:txBody>
      </p:sp>
      <p:pic>
        <p:nvPicPr>
          <p:cNvPr id="101" name="Google Shape;101;p14"/>
          <p:cNvPicPr preferRelativeResize="0"/>
          <p:nvPr/>
        </p:nvPicPr>
        <p:blipFill rotWithShape="1">
          <a:blip r:embed="rId5">
            <a:alphaModFix/>
          </a:blip>
          <a:srcRect/>
          <a:stretch/>
        </p:blipFill>
        <p:spPr>
          <a:xfrm>
            <a:off x="15824199" y="-101600"/>
            <a:ext cx="2277795" cy="2463800"/>
          </a:xfrm>
          <a:prstGeom prst="rect">
            <a:avLst/>
          </a:prstGeom>
          <a:noFill/>
          <a:ln>
            <a:noFill/>
          </a:ln>
        </p:spPr>
      </p:pic>
      <p:sp>
        <p:nvSpPr>
          <p:cNvPr id="2" name="TextBox 1">
            <a:extLst>
              <a:ext uri="{FF2B5EF4-FFF2-40B4-BE49-F238E27FC236}">
                <a16:creationId xmlns:a16="http://schemas.microsoft.com/office/drawing/2014/main" id="{FBA70243-6E56-A6B4-EAF2-F605780132BD}"/>
              </a:ext>
            </a:extLst>
          </p:cNvPr>
          <p:cNvSpPr txBox="1"/>
          <p:nvPr/>
        </p:nvSpPr>
        <p:spPr>
          <a:xfrm>
            <a:off x="583310" y="408985"/>
            <a:ext cx="9600705" cy="769441"/>
          </a:xfrm>
          <a:prstGeom prst="rect">
            <a:avLst/>
          </a:prstGeom>
          <a:noFill/>
        </p:spPr>
        <p:txBody>
          <a:bodyPr wrap="none" rtlCol="0">
            <a:spAutoFit/>
          </a:bodyPr>
          <a:lstStyle/>
          <a:p>
            <a:pPr algn="l"/>
            <a:r>
              <a:rPr lang="en-US" sz="4400" b="1" i="0" dirty="0">
                <a:solidFill>
                  <a:schemeClr val="bg1"/>
                </a:solidFill>
                <a:effectLst/>
                <a:latin typeface="Studio-Feixen-Sans"/>
              </a:rPr>
              <a:t>Introduction to </a:t>
            </a:r>
            <a:r>
              <a:rPr lang="en-US" sz="4400" b="1" i="0" dirty="0" err="1">
                <a:solidFill>
                  <a:schemeClr val="bg1"/>
                </a:solidFill>
                <a:effectLst/>
                <a:latin typeface="Studio-Feixen-Sans"/>
              </a:rPr>
              <a:t>Haar</a:t>
            </a:r>
            <a:r>
              <a:rPr lang="en-US" sz="4400" b="1" i="0" dirty="0">
                <a:solidFill>
                  <a:schemeClr val="bg1"/>
                </a:solidFill>
                <a:effectLst/>
                <a:latin typeface="Studio-Feixen-Sans"/>
              </a:rPr>
              <a:t> Cascade Classifiers</a:t>
            </a:r>
          </a:p>
        </p:txBody>
      </p:sp>
    </p:spTree>
    <p:extLst>
      <p:ext uri="{BB962C8B-B14F-4D97-AF65-F5344CB8AC3E}">
        <p14:creationId xmlns:p14="http://schemas.microsoft.com/office/powerpoint/2010/main" val="22643590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pic>
        <p:nvPicPr>
          <p:cNvPr id="6" name="Picture 5">
            <a:extLst>
              <a:ext uri="{FF2B5EF4-FFF2-40B4-BE49-F238E27FC236}">
                <a16:creationId xmlns:a16="http://schemas.microsoft.com/office/drawing/2014/main" id="{E76229BA-2776-403C-8DDA-0B71267A8D74}"/>
              </a:ext>
            </a:extLst>
          </p:cNvPr>
          <p:cNvPicPr>
            <a:picLocks noChangeAspect="1"/>
          </p:cNvPicPr>
          <p:nvPr/>
        </p:nvPicPr>
        <p:blipFill rotWithShape="1">
          <a:blip r:embed="rId3"/>
          <a:srcRect l="25462" t="2052" r="22962" b="-2052"/>
          <a:stretch/>
        </p:blipFill>
        <p:spPr>
          <a:xfrm>
            <a:off x="423397" y="1869485"/>
            <a:ext cx="7674708" cy="7448424"/>
          </a:xfrm>
          <a:prstGeom prst="rect">
            <a:avLst/>
          </a:prstGeom>
        </p:spPr>
      </p:pic>
      <p:sp>
        <p:nvSpPr>
          <p:cNvPr id="95" name="Google Shape;95;p14"/>
          <p:cNvSpPr/>
          <p:nvPr/>
        </p:nvSpPr>
        <p:spPr>
          <a:xfrm>
            <a:off x="1" y="9749165"/>
            <a:ext cx="18287999" cy="537835"/>
          </a:xfrm>
          <a:prstGeom prst="rect">
            <a:avLst/>
          </a:prstGeom>
          <a:solidFill>
            <a:srgbClr val="76152F"/>
          </a:solidFill>
          <a:ln w="25400" cap="flat" cmpd="sng">
            <a:solidFill>
              <a:srgbClr val="395E8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6" name="Google Shape;96;p14"/>
          <p:cNvSpPr/>
          <p:nvPr/>
        </p:nvSpPr>
        <p:spPr>
          <a:xfrm>
            <a:off x="0" y="0"/>
            <a:ext cx="18287999" cy="1460500"/>
          </a:xfrm>
          <a:prstGeom prst="rect">
            <a:avLst/>
          </a:prstGeom>
          <a:solidFill>
            <a:srgbClr val="76152F"/>
          </a:solidFill>
          <a:ln w="25400" cap="flat" cmpd="sng">
            <a:solidFill>
              <a:srgbClr val="395E8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97" name="Google Shape;97;p14"/>
          <p:cNvPicPr preferRelativeResize="0"/>
          <p:nvPr/>
        </p:nvPicPr>
        <p:blipFill rotWithShape="1">
          <a:blip r:embed="rId4">
            <a:alphaModFix/>
          </a:blip>
          <a:srcRect l="13516" t="42422" r="19609" b="18003"/>
          <a:stretch/>
        </p:blipFill>
        <p:spPr>
          <a:xfrm>
            <a:off x="0" y="9749165"/>
            <a:ext cx="5359400" cy="537836"/>
          </a:xfrm>
          <a:prstGeom prst="rect">
            <a:avLst/>
          </a:prstGeom>
          <a:noFill/>
          <a:ln>
            <a:noFill/>
          </a:ln>
        </p:spPr>
      </p:pic>
      <p:sp>
        <p:nvSpPr>
          <p:cNvPr id="99" name="Google Shape;99;p14"/>
          <p:cNvSpPr txBox="1"/>
          <p:nvPr/>
        </p:nvSpPr>
        <p:spPr>
          <a:xfrm>
            <a:off x="14001391" y="9749164"/>
            <a:ext cx="3765909" cy="430887"/>
          </a:xfrm>
          <a:prstGeom prst="rect">
            <a:avLst/>
          </a:prstGeom>
          <a:noFill/>
          <a:ln>
            <a:noFill/>
          </a:ln>
        </p:spPr>
        <p:txBody>
          <a:bodyPr spcFirstLastPara="1" wrap="square" lIns="0" tIns="0" rIns="0" bIns="0" anchor="t" anchorCtr="0">
            <a:spAutoFit/>
          </a:bodyPr>
          <a:lstStyle/>
          <a:p>
            <a:pPr marL="0" marR="0" lvl="0" indent="0" algn="l" rtl="0">
              <a:lnSpc>
                <a:spcPct val="139993"/>
              </a:lnSpc>
              <a:spcBef>
                <a:spcPts val="0"/>
              </a:spcBef>
              <a:spcAft>
                <a:spcPts val="0"/>
              </a:spcAft>
              <a:buNone/>
            </a:pPr>
            <a:r>
              <a:rPr lang="en-US" sz="2000" b="1" i="1" u="none" strike="noStrike" cap="none" dirty="0">
                <a:solidFill>
                  <a:srgbClr val="FFBD59"/>
                </a:solidFill>
                <a:latin typeface="Montserrat"/>
                <a:ea typeface="Montserrat"/>
                <a:cs typeface="Montserrat"/>
                <a:sym typeface="Montserrat"/>
              </a:rPr>
              <a:t>www.bothouniversity.com</a:t>
            </a:r>
            <a:endParaRPr sz="2000" b="1" i="1" u="none" strike="noStrike" cap="none" dirty="0">
              <a:solidFill>
                <a:srgbClr val="FFBD59"/>
              </a:solidFill>
              <a:latin typeface="Montserrat"/>
              <a:ea typeface="Montserrat"/>
              <a:cs typeface="Montserrat"/>
              <a:sym typeface="Montserrat"/>
            </a:endParaRPr>
          </a:p>
        </p:txBody>
      </p:sp>
      <p:pic>
        <p:nvPicPr>
          <p:cNvPr id="101" name="Google Shape;101;p14"/>
          <p:cNvPicPr preferRelativeResize="0"/>
          <p:nvPr/>
        </p:nvPicPr>
        <p:blipFill rotWithShape="1">
          <a:blip r:embed="rId5">
            <a:alphaModFix/>
          </a:blip>
          <a:srcRect/>
          <a:stretch/>
        </p:blipFill>
        <p:spPr>
          <a:xfrm>
            <a:off x="15824199" y="-101600"/>
            <a:ext cx="2277795" cy="2463800"/>
          </a:xfrm>
          <a:prstGeom prst="rect">
            <a:avLst/>
          </a:prstGeom>
          <a:noFill/>
          <a:ln>
            <a:noFill/>
          </a:ln>
        </p:spPr>
      </p:pic>
      <p:sp>
        <p:nvSpPr>
          <p:cNvPr id="2" name="TextBox 1">
            <a:extLst>
              <a:ext uri="{FF2B5EF4-FFF2-40B4-BE49-F238E27FC236}">
                <a16:creationId xmlns:a16="http://schemas.microsoft.com/office/drawing/2014/main" id="{FBA70243-6E56-A6B4-EAF2-F605780132BD}"/>
              </a:ext>
            </a:extLst>
          </p:cNvPr>
          <p:cNvSpPr txBox="1"/>
          <p:nvPr/>
        </p:nvSpPr>
        <p:spPr>
          <a:xfrm>
            <a:off x="583310" y="408985"/>
            <a:ext cx="5833648" cy="769441"/>
          </a:xfrm>
          <a:prstGeom prst="rect">
            <a:avLst/>
          </a:prstGeom>
          <a:noFill/>
        </p:spPr>
        <p:txBody>
          <a:bodyPr wrap="none" rtlCol="0">
            <a:spAutoFit/>
          </a:bodyPr>
          <a:lstStyle/>
          <a:p>
            <a:pPr algn="l"/>
            <a:r>
              <a:rPr lang="en-US" sz="4400" b="1" i="0">
                <a:solidFill>
                  <a:schemeClr val="bg1"/>
                </a:solidFill>
                <a:effectLst/>
                <a:latin typeface="Studio-Feixen-Sans"/>
              </a:rPr>
              <a:t>What is Face Detection?</a:t>
            </a:r>
            <a:endParaRPr lang="en-US" sz="4400" b="1" i="0" dirty="0">
              <a:solidFill>
                <a:schemeClr val="bg1"/>
              </a:solidFill>
              <a:effectLst/>
              <a:latin typeface="Studio-Feixen-Sans"/>
            </a:endParaRPr>
          </a:p>
        </p:txBody>
      </p:sp>
      <p:sp>
        <p:nvSpPr>
          <p:cNvPr id="3" name="Rectangle 1">
            <a:extLst>
              <a:ext uri="{FF2B5EF4-FFF2-40B4-BE49-F238E27FC236}">
                <a16:creationId xmlns:a16="http://schemas.microsoft.com/office/drawing/2014/main" id="{6314D8BA-7A32-491B-AD93-E1CE2B65268A}"/>
              </a:ext>
            </a:extLst>
          </p:cNvPr>
          <p:cNvSpPr>
            <a:spLocks noChangeArrowheads="1"/>
          </p:cNvSpPr>
          <p:nvPr/>
        </p:nvSpPr>
        <p:spPr bwMode="auto">
          <a:xfrm>
            <a:off x="7222376" y="2220438"/>
            <a:ext cx="10544924" cy="74174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2800" b="1" i="0" u="none" strike="noStrike" cap="none" normalizeH="0" baseline="0" dirty="0">
                <a:ln>
                  <a:noFill/>
                </a:ln>
                <a:solidFill>
                  <a:schemeClr val="tx1"/>
                </a:solidFill>
                <a:effectLst/>
                <a:latin typeface="Studio-Feixen-Sans"/>
              </a:rPr>
              <a:t>What is Face Detection?</a:t>
            </a:r>
          </a:p>
          <a:p>
            <a:pPr marL="0" marR="0" lvl="0" indent="0" algn="just" defTabSz="914400" rtl="0" eaLnBrk="0" fontAlgn="base" latinLnBrk="0" hangingPunct="0">
              <a:lnSpc>
                <a:spcPct val="100000"/>
              </a:lnSpc>
              <a:spcBef>
                <a:spcPct val="0"/>
              </a:spcBef>
              <a:spcAft>
                <a:spcPct val="0"/>
              </a:spcAft>
              <a:buClrTx/>
              <a:buSzTx/>
              <a:tabLst/>
            </a:pPr>
            <a:r>
              <a:rPr lang="en-US" altLang="en-US" sz="2800" b="1" dirty="0">
                <a:solidFill>
                  <a:schemeClr val="tx1"/>
                </a:solidFill>
                <a:latin typeface="Studio-Feixen-Sans"/>
              </a:rPr>
              <a:t>	</a:t>
            </a:r>
            <a:r>
              <a:rPr kumimoji="0" lang="en-US" altLang="en-US" sz="2800" b="0" i="0" u="none" strike="noStrike" cap="none" normalizeH="0" baseline="0" dirty="0">
                <a:ln>
                  <a:noFill/>
                </a:ln>
                <a:solidFill>
                  <a:schemeClr val="tx1"/>
                </a:solidFill>
                <a:effectLst/>
                <a:latin typeface="Studio-Feixen-Sans"/>
              </a:rPr>
              <a:t>Process of identifying a person’s face in an image or video.</a:t>
            </a:r>
          </a:p>
          <a:p>
            <a:pPr lvl="2" algn="just" eaLnBrk="0" fontAlgn="base" hangingPunct="0">
              <a:spcBef>
                <a:spcPct val="0"/>
              </a:spcBef>
              <a:spcAft>
                <a:spcPct val="0"/>
              </a:spcAft>
              <a:buClrTx/>
            </a:pPr>
            <a:r>
              <a:rPr kumimoji="0" lang="en-US" altLang="en-US" sz="2800" b="0" i="0" u="none" strike="noStrike" cap="none" normalizeH="0" baseline="0" dirty="0">
                <a:ln>
                  <a:noFill/>
                </a:ln>
                <a:solidFill>
                  <a:schemeClr val="tx1"/>
                </a:solidFill>
                <a:effectLst/>
                <a:latin typeface="Studio-Feixen-Sans"/>
              </a:rPr>
              <a:t>	Analyzes visual input to detect facial features.</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2800" b="1" i="0" u="none" strike="noStrike" cap="none" normalizeH="0" baseline="0" dirty="0">
                <a:ln>
                  <a:noFill/>
                </a:ln>
                <a:solidFill>
                  <a:schemeClr val="tx1"/>
                </a:solidFill>
                <a:effectLst/>
                <a:latin typeface="Studio-Feixen-Sans"/>
              </a:rPr>
              <a:t>Challenges in Face Detection:</a:t>
            </a:r>
            <a:endParaRPr kumimoji="0" lang="en-US" altLang="en-US" sz="2800" b="0" i="0" u="none" strike="noStrike" cap="none" normalizeH="0" baseline="0" dirty="0">
              <a:ln>
                <a:noFill/>
              </a:ln>
              <a:solidFill>
                <a:schemeClr val="tx1"/>
              </a:solidFill>
              <a:effectLst/>
              <a:latin typeface="Studio-Feixen-Sans"/>
            </a:endParaRPr>
          </a:p>
          <a:p>
            <a:pPr marL="0" marR="0" lvl="0" indent="0" algn="just" defTabSz="914400" rtl="0" eaLnBrk="0" fontAlgn="base" latinLnBrk="0" hangingPunct="0">
              <a:lnSpc>
                <a:spcPct val="100000"/>
              </a:lnSpc>
              <a:spcBef>
                <a:spcPct val="0"/>
              </a:spcBef>
              <a:spcAft>
                <a:spcPct val="0"/>
              </a:spcAft>
              <a:buClrTx/>
              <a:buSzTx/>
              <a:tabLst/>
            </a:pPr>
            <a:r>
              <a:rPr kumimoji="0" lang="en-US" altLang="en-US" sz="2800" b="0" i="0" u="none" strike="noStrike" cap="none" normalizeH="0" baseline="0" dirty="0">
                <a:ln>
                  <a:noFill/>
                </a:ln>
                <a:solidFill>
                  <a:schemeClr val="tx1"/>
                </a:solidFill>
                <a:effectLst/>
                <a:latin typeface="Studio-Feixen-Sans"/>
              </a:rPr>
              <a:t>	Faces are diverse across backgrounds, genders, and   	cultures.</a:t>
            </a:r>
          </a:p>
          <a:p>
            <a:pPr marL="0" marR="0" lvl="0" indent="0" algn="just" defTabSz="914400" rtl="0" eaLnBrk="0" fontAlgn="base" latinLnBrk="0" hangingPunct="0">
              <a:lnSpc>
                <a:spcPct val="100000"/>
              </a:lnSpc>
              <a:spcBef>
                <a:spcPct val="0"/>
              </a:spcBef>
              <a:spcAft>
                <a:spcPct val="0"/>
              </a:spcAft>
              <a:buClrTx/>
              <a:buSzTx/>
              <a:tabLst/>
            </a:pPr>
            <a:r>
              <a:rPr kumimoji="0" lang="en-US" altLang="en-US" sz="2800" b="0" i="0" u="none" strike="noStrike" cap="none" normalizeH="0" baseline="0" dirty="0">
                <a:ln>
                  <a:noFill/>
                </a:ln>
                <a:solidFill>
                  <a:schemeClr val="tx1"/>
                </a:solidFill>
                <a:effectLst/>
                <a:latin typeface="Studio-Feixen-Sans"/>
              </a:rPr>
              <a:t>	Requires large datasets for accurate training.</a:t>
            </a:r>
          </a:p>
          <a:p>
            <a:pPr marL="0" marR="0" lvl="0" indent="0" algn="just" defTabSz="914400" rtl="0" eaLnBrk="0" fontAlgn="base" latinLnBrk="0" hangingPunct="0">
              <a:lnSpc>
                <a:spcPct val="100000"/>
              </a:lnSpc>
              <a:spcBef>
                <a:spcPct val="0"/>
              </a:spcBef>
              <a:spcAft>
                <a:spcPct val="0"/>
              </a:spcAft>
              <a:buClrTx/>
              <a:buSzTx/>
              <a:tabLst/>
            </a:pPr>
            <a:r>
              <a:rPr kumimoji="0" lang="en-US" altLang="en-US" sz="2800" b="0" i="0" u="none" strike="noStrike" cap="none" normalizeH="0" baseline="0" dirty="0">
                <a:ln>
                  <a:noFill/>
                </a:ln>
                <a:solidFill>
                  <a:schemeClr val="tx1"/>
                </a:solidFill>
                <a:effectLst/>
                <a:latin typeface="Studio-Feixen-Sans"/>
              </a:rPr>
              <a:t>	Needs multiple examples with varied lighting, angles, and  	orientations.</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2800" b="1" i="0" u="none" strike="noStrike" cap="none" normalizeH="0" baseline="0" dirty="0">
                <a:ln>
                  <a:noFill/>
                </a:ln>
                <a:solidFill>
                  <a:schemeClr val="tx1"/>
                </a:solidFill>
                <a:effectLst/>
                <a:latin typeface="Studio-Feixen-Sans"/>
              </a:rPr>
              <a:t>Time and Data Intensive:</a:t>
            </a:r>
            <a:endParaRPr kumimoji="0" lang="en-US" altLang="en-US" sz="2800" b="0" i="0" u="none" strike="noStrike" cap="none" normalizeH="0" baseline="0" dirty="0">
              <a:ln>
                <a:noFill/>
              </a:ln>
              <a:solidFill>
                <a:schemeClr val="tx1"/>
              </a:solidFill>
              <a:effectLst/>
              <a:latin typeface="Studio-Feixen-Sans"/>
            </a:endParaRPr>
          </a:p>
          <a:p>
            <a:pPr marL="0" marR="0" lvl="0" indent="0" algn="just" defTabSz="914400" rtl="0" eaLnBrk="0" fontAlgn="base" latinLnBrk="0" hangingPunct="0">
              <a:lnSpc>
                <a:spcPct val="100000"/>
              </a:lnSpc>
              <a:spcBef>
                <a:spcPct val="0"/>
              </a:spcBef>
              <a:spcAft>
                <a:spcPct val="0"/>
              </a:spcAft>
              <a:buClrTx/>
              <a:buSzTx/>
              <a:tabLst/>
            </a:pPr>
            <a:r>
              <a:rPr kumimoji="0" lang="en-US" altLang="en-US" sz="2800" b="0" i="0" u="none" strike="noStrike" cap="none" normalizeH="0" baseline="0" dirty="0">
                <a:ln>
                  <a:noFill/>
                </a:ln>
                <a:solidFill>
                  <a:schemeClr val="tx1"/>
                </a:solidFill>
                <a:effectLst/>
                <a:latin typeface="Studio-Feixen-Sans"/>
              </a:rPr>
              <a:t>	Model training requires millions of data samples.</a:t>
            </a:r>
          </a:p>
          <a:p>
            <a:pPr marL="0" marR="0" lvl="0" indent="0" algn="just" defTabSz="914400" rtl="0" eaLnBrk="0" fontAlgn="base" latinLnBrk="0" hangingPunct="0">
              <a:lnSpc>
                <a:spcPct val="100000"/>
              </a:lnSpc>
              <a:spcBef>
                <a:spcPct val="0"/>
              </a:spcBef>
              <a:spcAft>
                <a:spcPct val="0"/>
              </a:spcAft>
              <a:buClrTx/>
              <a:buSzTx/>
              <a:tabLst/>
            </a:pPr>
            <a:r>
              <a:rPr kumimoji="0" lang="en-US" altLang="en-US" sz="2800" b="0" i="0" u="none" strike="noStrike" cap="none" normalizeH="0" baseline="0" dirty="0">
                <a:ln>
                  <a:noFill/>
                </a:ln>
                <a:solidFill>
                  <a:schemeClr val="tx1"/>
                </a:solidFill>
                <a:effectLst/>
                <a:latin typeface="Studio-Feixen-Sans"/>
              </a:rPr>
              <a:t>	Time-consuming due to the complexities of real-world scenarios.</a:t>
            </a:r>
          </a:p>
          <a:p>
            <a:pPr marL="0" marR="0" lvl="0" indent="0" algn="just" defTabSz="914400" rtl="0" eaLnBrk="0" fontAlgn="base" latinLnBrk="0" hangingPunct="0">
              <a:lnSpc>
                <a:spcPct val="100000"/>
              </a:lnSpc>
              <a:spcBef>
                <a:spcPct val="0"/>
              </a:spcBef>
              <a:spcAft>
                <a:spcPct val="0"/>
              </a:spcAft>
              <a:buClrTx/>
              <a:buSzTx/>
              <a:buFontTx/>
              <a:buChar char="•"/>
              <a:tabLst/>
            </a:pPr>
            <a:r>
              <a:rPr kumimoji="0" lang="en-US" altLang="en-US" sz="2800" b="1" i="0" u="none" strike="noStrike" cap="none" normalizeH="0" baseline="0" dirty="0">
                <a:ln>
                  <a:noFill/>
                </a:ln>
                <a:solidFill>
                  <a:schemeClr val="tx1"/>
                </a:solidFill>
                <a:effectLst/>
                <a:latin typeface="Studio-Feixen-Sans"/>
              </a:rPr>
              <a:t>Solution: Pre-trained Models with OpenCV</a:t>
            </a:r>
            <a:endParaRPr kumimoji="0" lang="en-US" altLang="en-US" sz="2800" b="0" i="0" u="none" strike="noStrike" cap="none" normalizeH="0" baseline="0" dirty="0">
              <a:ln>
                <a:noFill/>
              </a:ln>
              <a:solidFill>
                <a:schemeClr val="tx1"/>
              </a:solidFill>
              <a:effectLst/>
              <a:latin typeface="Studio-Feixen-Sans"/>
            </a:endParaRPr>
          </a:p>
          <a:p>
            <a:pPr marL="0" marR="0" lvl="0" indent="0" algn="just" defTabSz="914400" rtl="0" eaLnBrk="0" fontAlgn="base" latinLnBrk="0" hangingPunct="0">
              <a:lnSpc>
                <a:spcPct val="100000"/>
              </a:lnSpc>
              <a:spcBef>
                <a:spcPct val="0"/>
              </a:spcBef>
              <a:spcAft>
                <a:spcPct val="0"/>
              </a:spcAft>
              <a:buClrTx/>
              <a:buSzTx/>
              <a:tabLst/>
            </a:pPr>
            <a:r>
              <a:rPr kumimoji="0" lang="en-US" altLang="en-US" sz="2800" b="0" i="0" u="none" strike="noStrike" cap="none" normalizeH="0" baseline="0" dirty="0">
                <a:ln>
                  <a:noFill/>
                </a:ln>
                <a:solidFill>
                  <a:schemeClr val="tx1"/>
                </a:solidFill>
                <a:effectLst/>
                <a:latin typeface="Studio-Feixen-Sans"/>
              </a:rPr>
              <a:t>	OpenCV provides pre-trained face detection models.</a:t>
            </a:r>
          </a:p>
          <a:p>
            <a:pPr marL="0" marR="0" lvl="0" indent="0" algn="just" defTabSz="914400" rtl="0" eaLnBrk="0" fontAlgn="base" latinLnBrk="0" hangingPunct="0">
              <a:lnSpc>
                <a:spcPct val="100000"/>
              </a:lnSpc>
              <a:spcBef>
                <a:spcPct val="0"/>
              </a:spcBef>
              <a:spcAft>
                <a:spcPct val="0"/>
              </a:spcAft>
              <a:buClrTx/>
              <a:buSzTx/>
              <a:tabLst/>
            </a:pPr>
            <a:r>
              <a:rPr kumimoji="0" lang="en-US" altLang="en-US" sz="2800" b="0" i="0" u="none" strike="noStrike" cap="none" normalizeH="0" baseline="0" dirty="0">
                <a:ln>
                  <a:noFill/>
                </a:ln>
                <a:solidFill>
                  <a:schemeClr val="tx1"/>
                </a:solidFill>
                <a:effectLst/>
                <a:latin typeface="Studio-Feixen-Sans"/>
              </a:rPr>
              <a:t>	Uses </a:t>
            </a:r>
            <a:r>
              <a:rPr kumimoji="0" lang="en-US" altLang="en-US" sz="2800" b="0" i="0" u="none" strike="noStrike" cap="none" normalizeH="0" baseline="0" dirty="0" err="1">
                <a:ln>
                  <a:noFill/>
                </a:ln>
                <a:solidFill>
                  <a:schemeClr val="tx1"/>
                </a:solidFill>
                <a:effectLst/>
                <a:latin typeface="Studio-Feixen-Sans"/>
              </a:rPr>
              <a:t>Haar</a:t>
            </a:r>
            <a:r>
              <a:rPr kumimoji="0" lang="en-US" altLang="en-US" sz="2800" b="0" i="0" u="none" strike="noStrike" cap="none" normalizeH="0" baseline="0" dirty="0">
                <a:ln>
                  <a:noFill/>
                </a:ln>
                <a:solidFill>
                  <a:schemeClr val="tx1"/>
                </a:solidFill>
                <a:effectLst/>
                <a:latin typeface="Studio-Feixen-Sans"/>
              </a:rPr>
              <a:t> cascade machine learning technique to detect 	objects in visual data.</a:t>
            </a:r>
          </a:p>
          <a:p>
            <a:pPr marL="0" marR="0" lvl="0" indent="0" algn="just" defTabSz="914400" rtl="0" eaLnBrk="0" fontAlgn="base" latinLnBrk="0" hangingPunct="0">
              <a:lnSpc>
                <a:spcPct val="100000"/>
              </a:lnSpc>
              <a:spcBef>
                <a:spcPct val="0"/>
              </a:spcBef>
              <a:spcAft>
                <a:spcPct val="0"/>
              </a:spcAft>
              <a:buClrTx/>
              <a:buSzTx/>
              <a:buFontTx/>
              <a:buNone/>
              <a:tabLst/>
            </a:pPr>
            <a:endParaRPr kumimoji="0" lang="en-US" altLang="en-US" sz="2800" b="0" i="0" u="none" strike="noStrike" cap="none" normalizeH="0" baseline="0" dirty="0">
              <a:ln>
                <a:noFill/>
              </a:ln>
              <a:solidFill>
                <a:schemeClr val="tx1"/>
              </a:solidFill>
              <a:effectLst/>
              <a:latin typeface="Studio-Feixen-Sans"/>
            </a:endParaRPr>
          </a:p>
        </p:txBody>
      </p:sp>
    </p:spTree>
    <p:extLst>
      <p:ext uri="{BB962C8B-B14F-4D97-AF65-F5344CB8AC3E}">
        <p14:creationId xmlns:p14="http://schemas.microsoft.com/office/powerpoint/2010/main" val="9453129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p:nvPr/>
        </p:nvSpPr>
        <p:spPr>
          <a:xfrm>
            <a:off x="1" y="9749165"/>
            <a:ext cx="18287999" cy="537835"/>
          </a:xfrm>
          <a:prstGeom prst="rect">
            <a:avLst/>
          </a:prstGeom>
          <a:solidFill>
            <a:srgbClr val="76152F"/>
          </a:solidFill>
          <a:ln w="25400" cap="flat" cmpd="sng">
            <a:solidFill>
              <a:srgbClr val="395E8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6" name="Google Shape;96;p14"/>
          <p:cNvSpPr/>
          <p:nvPr/>
        </p:nvSpPr>
        <p:spPr>
          <a:xfrm>
            <a:off x="0" y="0"/>
            <a:ext cx="18287999" cy="1460500"/>
          </a:xfrm>
          <a:prstGeom prst="rect">
            <a:avLst/>
          </a:prstGeom>
          <a:solidFill>
            <a:srgbClr val="76152F"/>
          </a:solidFill>
          <a:ln w="25400" cap="flat" cmpd="sng">
            <a:solidFill>
              <a:srgbClr val="395E8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97" name="Google Shape;97;p14"/>
          <p:cNvPicPr preferRelativeResize="0"/>
          <p:nvPr/>
        </p:nvPicPr>
        <p:blipFill rotWithShape="1">
          <a:blip r:embed="rId3">
            <a:alphaModFix/>
          </a:blip>
          <a:srcRect l="13516" t="42422" r="19609" b="18003"/>
          <a:stretch/>
        </p:blipFill>
        <p:spPr>
          <a:xfrm>
            <a:off x="0" y="9749165"/>
            <a:ext cx="5359400" cy="537836"/>
          </a:xfrm>
          <a:prstGeom prst="rect">
            <a:avLst/>
          </a:prstGeom>
          <a:noFill/>
          <a:ln>
            <a:noFill/>
          </a:ln>
        </p:spPr>
      </p:pic>
      <p:sp>
        <p:nvSpPr>
          <p:cNvPr id="99" name="Google Shape;99;p14"/>
          <p:cNvSpPr txBox="1"/>
          <p:nvPr/>
        </p:nvSpPr>
        <p:spPr>
          <a:xfrm>
            <a:off x="14001391" y="9749164"/>
            <a:ext cx="3765909" cy="430887"/>
          </a:xfrm>
          <a:prstGeom prst="rect">
            <a:avLst/>
          </a:prstGeom>
          <a:noFill/>
          <a:ln>
            <a:noFill/>
          </a:ln>
        </p:spPr>
        <p:txBody>
          <a:bodyPr spcFirstLastPara="1" wrap="square" lIns="0" tIns="0" rIns="0" bIns="0" anchor="t" anchorCtr="0">
            <a:spAutoFit/>
          </a:bodyPr>
          <a:lstStyle/>
          <a:p>
            <a:pPr marL="0" marR="0" lvl="0" indent="0" algn="l" rtl="0">
              <a:lnSpc>
                <a:spcPct val="139993"/>
              </a:lnSpc>
              <a:spcBef>
                <a:spcPts val="0"/>
              </a:spcBef>
              <a:spcAft>
                <a:spcPts val="0"/>
              </a:spcAft>
              <a:buNone/>
            </a:pPr>
            <a:r>
              <a:rPr lang="en-US" sz="2000" b="1" i="1" u="none" strike="noStrike" cap="none" dirty="0">
                <a:solidFill>
                  <a:srgbClr val="FFBD59"/>
                </a:solidFill>
                <a:latin typeface="Montserrat"/>
                <a:ea typeface="Montserrat"/>
                <a:cs typeface="Montserrat"/>
                <a:sym typeface="Montserrat"/>
              </a:rPr>
              <a:t>www.bothouniversity.com</a:t>
            </a:r>
            <a:endParaRPr sz="2000" b="1" i="1" u="none" strike="noStrike" cap="none" dirty="0">
              <a:solidFill>
                <a:srgbClr val="FFBD59"/>
              </a:solidFill>
              <a:latin typeface="Montserrat"/>
              <a:ea typeface="Montserrat"/>
              <a:cs typeface="Montserrat"/>
              <a:sym typeface="Montserrat"/>
            </a:endParaRPr>
          </a:p>
        </p:txBody>
      </p:sp>
      <p:pic>
        <p:nvPicPr>
          <p:cNvPr id="101" name="Google Shape;101;p14"/>
          <p:cNvPicPr preferRelativeResize="0"/>
          <p:nvPr/>
        </p:nvPicPr>
        <p:blipFill rotWithShape="1">
          <a:blip r:embed="rId4">
            <a:alphaModFix/>
          </a:blip>
          <a:srcRect/>
          <a:stretch/>
        </p:blipFill>
        <p:spPr>
          <a:xfrm>
            <a:off x="15824199" y="-101600"/>
            <a:ext cx="2277795" cy="2463800"/>
          </a:xfrm>
          <a:prstGeom prst="rect">
            <a:avLst/>
          </a:prstGeom>
          <a:noFill/>
          <a:ln>
            <a:noFill/>
          </a:ln>
        </p:spPr>
      </p:pic>
      <p:sp>
        <p:nvSpPr>
          <p:cNvPr id="2" name="TextBox 1">
            <a:extLst>
              <a:ext uri="{FF2B5EF4-FFF2-40B4-BE49-F238E27FC236}">
                <a16:creationId xmlns:a16="http://schemas.microsoft.com/office/drawing/2014/main" id="{FBA70243-6E56-A6B4-EAF2-F605780132BD}"/>
              </a:ext>
            </a:extLst>
          </p:cNvPr>
          <p:cNvSpPr txBox="1"/>
          <p:nvPr/>
        </p:nvSpPr>
        <p:spPr>
          <a:xfrm>
            <a:off x="633186" y="268585"/>
            <a:ext cx="5062604" cy="923330"/>
          </a:xfrm>
          <a:prstGeom prst="rect">
            <a:avLst/>
          </a:prstGeom>
          <a:noFill/>
        </p:spPr>
        <p:txBody>
          <a:bodyPr wrap="none" rtlCol="0">
            <a:spAutoFit/>
          </a:bodyPr>
          <a:lstStyle/>
          <a:p>
            <a:pPr algn="l" fontAlgn="base"/>
            <a:r>
              <a:rPr lang="en-US" sz="5400" b="1" i="0" u="none" strike="noStrike" dirty="0">
                <a:solidFill>
                  <a:schemeClr val="bg1"/>
                </a:solidFill>
                <a:effectLst/>
                <a:latin typeface="FK Grotesk 400"/>
              </a:rPr>
              <a:t>Face Recognition</a:t>
            </a:r>
          </a:p>
        </p:txBody>
      </p:sp>
      <p:pic>
        <p:nvPicPr>
          <p:cNvPr id="2050" name="Picture 2" descr="representationWorkflow">
            <a:extLst>
              <a:ext uri="{FF2B5EF4-FFF2-40B4-BE49-F238E27FC236}">
                <a16:creationId xmlns:a16="http://schemas.microsoft.com/office/drawing/2014/main" id="{42D62D24-83B8-4C13-BA8B-EAE44941563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 y="3151217"/>
            <a:ext cx="18288000" cy="54276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221044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p:nvPr/>
        </p:nvSpPr>
        <p:spPr>
          <a:xfrm>
            <a:off x="1" y="9749165"/>
            <a:ext cx="18287999" cy="537835"/>
          </a:xfrm>
          <a:prstGeom prst="rect">
            <a:avLst/>
          </a:prstGeom>
          <a:solidFill>
            <a:srgbClr val="76152F"/>
          </a:solidFill>
          <a:ln w="25400" cap="flat" cmpd="sng">
            <a:solidFill>
              <a:srgbClr val="395E8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6" name="Google Shape;96;p14"/>
          <p:cNvSpPr/>
          <p:nvPr/>
        </p:nvSpPr>
        <p:spPr>
          <a:xfrm>
            <a:off x="0" y="0"/>
            <a:ext cx="18287999" cy="1460500"/>
          </a:xfrm>
          <a:prstGeom prst="rect">
            <a:avLst/>
          </a:prstGeom>
          <a:solidFill>
            <a:srgbClr val="76152F"/>
          </a:solidFill>
          <a:ln w="25400" cap="flat" cmpd="sng">
            <a:solidFill>
              <a:srgbClr val="395E8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97" name="Google Shape;97;p14"/>
          <p:cNvPicPr preferRelativeResize="0"/>
          <p:nvPr/>
        </p:nvPicPr>
        <p:blipFill rotWithShape="1">
          <a:blip r:embed="rId3">
            <a:alphaModFix/>
          </a:blip>
          <a:srcRect l="13516" t="42422" r="19609" b="18003"/>
          <a:stretch/>
        </p:blipFill>
        <p:spPr>
          <a:xfrm>
            <a:off x="0" y="9749165"/>
            <a:ext cx="5359400" cy="537836"/>
          </a:xfrm>
          <a:prstGeom prst="rect">
            <a:avLst/>
          </a:prstGeom>
          <a:noFill/>
          <a:ln>
            <a:noFill/>
          </a:ln>
        </p:spPr>
      </p:pic>
      <p:sp>
        <p:nvSpPr>
          <p:cNvPr id="99" name="Google Shape;99;p14"/>
          <p:cNvSpPr txBox="1"/>
          <p:nvPr/>
        </p:nvSpPr>
        <p:spPr>
          <a:xfrm>
            <a:off x="14001391" y="9749164"/>
            <a:ext cx="3765909" cy="430887"/>
          </a:xfrm>
          <a:prstGeom prst="rect">
            <a:avLst/>
          </a:prstGeom>
          <a:noFill/>
          <a:ln>
            <a:noFill/>
          </a:ln>
        </p:spPr>
        <p:txBody>
          <a:bodyPr spcFirstLastPara="1" wrap="square" lIns="0" tIns="0" rIns="0" bIns="0" anchor="t" anchorCtr="0">
            <a:spAutoFit/>
          </a:bodyPr>
          <a:lstStyle/>
          <a:p>
            <a:pPr marL="0" marR="0" lvl="0" indent="0" algn="l" rtl="0">
              <a:lnSpc>
                <a:spcPct val="139993"/>
              </a:lnSpc>
              <a:spcBef>
                <a:spcPts val="0"/>
              </a:spcBef>
              <a:spcAft>
                <a:spcPts val="0"/>
              </a:spcAft>
              <a:buNone/>
            </a:pPr>
            <a:r>
              <a:rPr lang="en-US" sz="2000" b="1" i="1" u="none" strike="noStrike" cap="none" dirty="0">
                <a:solidFill>
                  <a:srgbClr val="FFBD59"/>
                </a:solidFill>
                <a:latin typeface="Montserrat"/>
                <a:ea typeface="Montserrat"/>
                <a:cs typeface="Montserrat"/>
                <a:sym typeface="Montserrat"/>
              </a:rPr>
              <a:t>www.bothouniversity.com</a:t>
            </a:r>
            <a:endParaRPr sz="2000" b="1" i="1" u="none" strike="noStrike" cap="none" dirty="0">
              <a:solidFill>
                <a:srgbClr val="FFBD59"/>
              </a:solidFill>
              <a:latin typeface="Montserrat"/>
              <a:ea typeface="Montserrat"/>
              <a:cs typeface="Montserrat"/>
              <a:sym typeface="Montserrat"/>
            </a:endParaRPr>
          </a:p>
        </p:txBody>
      </p:sp>
      <p:pic>
        <p:nvPicPr>
          <p:cNvPr id="101" name="Google Shape;101;p14"/>
          <p:cNvPicPr preferRelativeResize="0"/>
          <p:nvPr/>
        </p:nvPicPr>
        <p:blipFill rotWithShape="1">
          <a:blip r:embed="rId4">
            <a:alphaModFix/>
          </a:blip>
          <a:srcRect/>
          <a:stretch/>
        </p:blipFill>
        <p:spPr>
          <a:xfrm>
            <a:off x="15824199" y="-101600"/>
            <a:ext cx="2277795" cy="2463800"/>
          </a:xfrm>
          <a:prstGeom prst="rect">
            <a:avLst/>
          </a:prstGeom>
          <a:noFill/>
          <a:ln>
            <a:noFill/>
          </a:ln>
        </p:spPr>
      </p:pic>
      <p:sp>
        <p:nvSpPr>
          <p:cNvPr id="10" name="TextBox 9">
            <a:extLst>
              <a:ext uri="{FF2B5EF4-FFF2-40B4-BE49-F238E27FC236}">
                <a16:creationId xmlns:a16="http://schemas.microsoft.com/office/drawing/2014/main" id="{775642A6-D747-4F43-AACF-054B26113585}"/>
              </a:ext>
            </a:extLst>
          </p:cNvPr>
          <p:cNvSpPr txBox="1"/>
          <p:nvPr/>
        </p:nvSpPr>
        <p:spPr>
          <a:xfrm>
            <a:off x="4203985" y="4420225"/>
            <a:ext cx="9880028" cy="1446550"/>
          </a:xfrm>
          <a:prstGeom prst="rect">
            <a:avLst/>
          </a:prstGeom>
          <a:noFill/>
        </p:spPr>
        <p:txBody>
          <a:bodyPr wrap="square" rtlCol="0">
            <a:spAutoFit/>
          </a:bodyPr>
          <a:lstStyle/>
          <a:p>
            <a:pPr algn="l" fontAlgn="base"/>
            <a:r>
              <a:rPr lang="en-US" sz="8800" b="1" i="0" u="none" strike="noStrike" dirty="0">
                <a:solidFill>
                  <a:schemeClr val="tx1"/>
                </a:solidFill>
                <a:effectLst/>
                <a:latin typeface="FK Grotesk 400"/>
              </a:rPr>
              <a:t>Live Demo Session</a:t>
            </a:r>
          </a:p>
        </p:txBody>
      </p:sp>
    </p:spTree>
    <p:extLst>
      <p:ext uri="{BB962C8B-B14F-4D97-AF65-F5344CB8AC3E}">
        <p14:creationId xmlns:p14="http://schemas.microsoft.com/office/powerpoint/2010/main" val="27668226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76152F"/>
        </a:solidFill>
        <a:effectLst/>
      </p:bgPr>
    </p:bg>
    <p:spTree>
      <p:nvGrpSpPr>
        <p:cNvPr id="1" name="Shape 216"/>
        <p:cNvGrpSpPr/>
        <p:nvPr/>
      </p:nvGrpSpPr>
      <p:grpSpPr>
        <a:xfrm>
          <a:off x="0" y="0"/>
          <a:ext cx="0" cy="0"/>
          <a:chOff x="0" y="0"/>
          <a:chExt cx="0" cy="0"/>
        </a:xfrm>
      </p:grpSpPr>
      <p:pic>
        <p:nvPicPr>
          <p:cNvPr id="217" name="Google Shape;217;p25"/>
          <p:cNvPicPr preferRelativeResize="0"/>
          <p:nvPr/>
        </p:nvPicPr>
        <p:blipFill rotWithShape="1">
          <a:blip r:embed="rId3">
            <a:alphaModFix/>
          </a:blip>
          <a:srcRect/>
          <a:stretch/>
        </p:blipFill>
        <p:spPr>
          <a:xfrm>
            <a:off x="6908252" y="24986"/>
            <a:ext cx="4456057" cy="4524506"/>
          </a:xfrm>
          <a:prstGeom prst="rect">
            <a:avLst/>
          </a:prstGeom>
          <a:noFill/>
          <a:ln>
            <a:noFill/>
          </a:ln>
        </p:spPr>
      </p:pic>
      <p:pic>
        <p:nvPicPr>
          <p:cNvPr id="218" name="Google Shape;218;p25"/>
          <p:cNvPicPr preferRelativeResize="0"/>
          <p:nvPr/>
        </p:nvPicPr>
        <p:blipFill rotWithShape="1">
          <a:blip r:embed="rId4">
            <a:alphaModFix/>
          </a:blip>
          <a:srcRect l="4774" t="26872" r="4645" b="34304"/>
          <a:stretch/>
        </p:blipFill>
        <p:spPr>
          <a:xfrm>
            <a:off x="10317796" y="8992024"/>
            <a:ext cx="7576066" cy="811787"/>
          </a:xfrm>
          <a:prstGeom prst="rect">
            <a:avLst/>
          </a:prstGeom>
          <a:noFill/>
          <a:ln>
            <a:noFill/>
          </a:ln>
        </p:spPr>
      </p:pic>
      <p:pic>
        <p:nvPicPr>
          <p:cNvPr id="219" name="Google Shape;219;p25"/>
          <p:cNvPicPr preferRelativeResize="0"/>
          <p:nvPr/>
        </p:nvPicPr>
        <p:blipFill rotWithShape="1">
          <a:blip r:embed="rId5">
            <a:alphaModFix/>
          </a:blip>
          <a:srcRect l="14150" t="19408" r="16269" b="29729"/>
          <a:stretch/>
        </p:blipFill>
        <p:spPr>
          <a:xfrm>
            <a:off x="381000" y="8547389"/>
            <a:ext cx="6990196" cy="1277397"/>
          </a:xfrm>
          <a:prstGeom prst="rect">
            <a:avLst/>
          </a:prstGeom>
          <a:noFill/>
          <a:ln>
            <a:noFill/>
          </a:ln>
        </p:spPr>
      </p:pic>
      <p:sp>
        <p:nvSpPr>
          <p:cNvPr id="220" name="Google Shape;220;p25"/>
          <p:cNvSpPr txBox="1"/>
          <p:nvPr/>
        </p:nvSpPr>
        <p:spPr>
          <a:xfrm>
            <a:off x="2123409" y="4599464"/>
            <a:ext cx="14367002" cy="1315425"/>
          </a:xfrm>
          <a:prstGeom prst="rect">
            <a:avLst/>
          </a:prstGeom>
          <a:noFill/>
          <a:ln>
            <a:noFill/>
          </a:ln>
        </p:spPr>
        <p:txBody>
          <a:bodyPr spcFirstLastPara="1" wrap="square" lIns="0" tIns="0" rIns="0" bIns="0" anchor="t" anchorCtr="0">
            <a:spAutoFit/>
          </a:bodyPr>
          <a:lstStyle/>
          <a:p>
            <a:pPr marL="0" marR="0" lvl="0" indent="0" algn="ctr" rtl="0">
              <a:lnSpc>
                <a:spcPct val="195266"/>
              </a:lnSpc>
              <a:spcBef>
                <a:spcPts val="0"/>
              </a:spcBef>
              <a:spcAft>
                <a:spcPts val="0"/>
              </a:spcAft>
              <a:buNone/>
            </a:pPr>
            <a:r>
              <a:rPr lang="en-US" sz="6000" b="1">
                <a:solidFill>
                  <a:srgbClr val="FEFFFE"/>
                </a:solidFill>
                <a:latin typeface="Montserrat"/>
                <a:ea typeface="Montserrat"/>
                <a:cs typeface="Montserrat"/>
                <a:sym typeface="Montserrat"/>
              </a:rPr>
              <a:t>THANK YOU</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p:nvPr/>
        </p:nvSpPr>
        <p:spPr>
          <a:xfrm>
            <a:off x="1" y="9749165"/>
            <a:ext cx="18287999" cy="537835"/>
          </a:xfrm>
          <a:prstGeom prst="rect">
            <a:avLst/>
          </a:prstGeom>
          <a:solidFill>
            <a:srgbClr val="76152F"/>
          </a:solidFill>
          <a:ln w="25400" cap="flat" cmpd="sng">
            <a:solidFill>
              <a:srgbClr val="395E8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6" name="Google Shape;96;p14"/>
          <p:cNvSpPr/>
          <p:nvPr/>
        </p:nvSpPr>
        <p:spPr>
          <a:xfrm>
            <a:off x="0" y="0"/>
            <a:ext cx="18287999" cy="1460500"/>
          </a:xfrm>
          <a:prstGeom prst="rect">
            <a:avLst/>
          </a:prstGeom>
          <a:solidFill>
            <a:srgbClr val="76152F"/>
          </a:solidFill>
          <a:ln w="25400" cap="flat" cmpd="sng">
            <a:solidFill>
              <a:srgbClr val="395E8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97" name="Google Shape;97;p14"/>
          <p:cNvPicPr preferRelativeResize="0"/>
          <p:nvPr/>
        </p:nvPicPr>
        <p:blipFill rotWithShape="1">
          <a:blip r:embed="rId3">
            <a:alphaModFix/>
          </a:blip>
          <a:srcRect l="13516" t="42422" r="19609" b="18003"/>
          <a:stretch/>
        </p:blipFill>
        <p:spPr>
          <a:xfrm>
            <a:off x="0" y="9749165"/>
            <a:ext cx="5359400" cy="537836"/>
          </a:xfrm>
          <a:prstGeom prst="rect">
            <a:avLst/>
          </a:prstGeom>
          <a:noFill/>
          <a:ln>
            <a:noFill/>
          </a:ln>
        </p:spPr>
      </p:pic>
      <p:sp>
        <p:nvSpPr>
          <p:cNvPr id="99" name="Google Shape;99;p14"/>
          <p:cNvSpPr txBox="1"/>
          <p:nvPr/>
        </p:nvSpPr>
        <p:spPr>
          <a:xfrm>
            <a:off x="14001391" y="9749164"/>
            <a:ext cx="3765909" cy="430887"/>
          </a:xfrm>
          <a:prstGeom prst="rect">
            <a:avLst/>
          </a:prstGeom>
          <a:noFill/>
          <a:ln>
            <a:noFill/>
          </a:ln>
        </p:spPr>
        <p:txBody>
          <a:bodyPr spcFirstLastPara="1" wrap="square" lIns="0" tIns="0" rIns="0" bIns="0" anchor="t" anchorCtr="0">
            <a:spAutoFit/>
          </a:bodyPr>
          <a:lstStyle/>
          <a:p>
            <a:pPr marL="0" marR="0" lvl="0" indent="0" algn="l" rtl="0">
              <a:lnSpc>
                <a:spcPct val="139993"/>
              </a:lnSpc>
              <a:spcBef>
                <a:spcPts val="0"/>
              </a:spcBef>
              <a:spcAft>
                <a:spcPts val="0"/>
              </a:spcAft>
              <a:buNone/>
            </a:pPr>
            <a:r>
              <a:rPr lang="en-US" sz="2000" b="1" i="1" u="none" strike="noStrike" cap="none" dirty="0">
                <a:solidFill>
                  <a:srgbClr val="FFBD59"/>
                </a:solidFill>
                <a:latin typeface="Montserrat"/>
                <a:ea typeface="Montserrat"/>
                <a:cs typeface="Montserrat"/>
                <a:sym typeface="Montserrat"/>
              </a:rPr>
              <a:t>www.bothouniversity.com</a:t>
            </a:r>
            <a:endParaRPr sz="2000" b="1" i="1" u="none" strike="noStrike" cap="none" dirty="0">
              <a:solidFill>
                <a:srgbClr val="FFBD59"/>
              </a:solidFill>
              <a:latin typeface="Montserrat"/>
              <a:ea typeface="Montserrat"/>
              <a:cs typeface="Montserrat"/>
              <a:sym typeface="Montserrat"/>
            </a:endParaRPr>
          </a:p>
        </p:txBody>
      </p:sp>
      <p:pic>
        <p:nvPicPr>
          <p:cNvPr id="101" name="Google Shape;101;p14"/>
          <p:cNvPicPr preferRelativeResize="0"/>
          <p:nvPr/>
        </p:nvPicPr>
        <p:blipFill rotWithShape="1">
          <a:blip r:embed="rId4">
            <a:alphaModFix/>
          </a:blip>
          <a:srcRect/>
          <a:stretch/>
        </p:blipFill>
        <p:spPr>
          <a:xfrm>
            <a:off x="15824199" y="-101600"/>
            <a:ext cx="2277795" cy="2463800"/>
          </a:xfrm>
          <a:prstGeom prst="rect">
            <a:avLst/>
          </a:prstGeom>
          <a:noFill/>
          <a:ln>
            <a:noFill/>
          </a:ln>
        </p:spPr>
      </p:pic>
      <p:sp>
        <p:nvSpPr>
          <p:cNvPr id="2" name="TextBox 1">
            <a:extLst>
              <a:ext uri="{FF2B5EF4-FFF2-40B4-BE49-F238E27FC236}">
                <a16:creationId xmlns:a16="http://schemas.microsoft.com/office/drawing/2014/main" id="{FBA70243-6E56-A6B4-EAF2-F605780132BD}"/>
              </a:ext>
            </a:extLst>
          </p:cNvPr>
          <p:cNvSpPr txBox="1"/>
          <p:nvPr/>
        </p:nvSpPr>
        <p:spPr>
          <a:xfrm>
            <a:off x="460016" y="565034"/>
            <a:ext cx="2993127" cy="769441"/>
          </a:xfrm>
          <a:prstGeom prst="rect">
            <a:avLst/>
          </a:prstGeom>
          <a:noFill/>
        </p:spPr>
        <p:txBody>
          <a:bodyPr wrap="none" rtlCol="0">
            <a:spAutoFit/>
          </a:bodyPr>
          <a:lstStyle/>
          <a:p>
            <a:r>
              <a:rPr lang="en-US" sz="4400" b="1" dirty="0">
                <a:solidFill>
                  <a:schemeClr val="bg1"/>
                </a:solidFill>
                <a:latin typeface="Microsoft New Tai Lue" panose="020B0502040204020203" pitchFamily="34" charset="0"/>
                <a:ea typeface="Times New Roman" panose="02020603050405020304" pitchFamily="18" charset="0"/>
                <a:cs typeface="Microsoft New Tai Lue" panose="020B0502040204020203" pitchFamily="34" charset="0"/>
              </a:rPr>
              <a:t>Who am I?</a:t>
            </a:r>
            <a:endParaRPr lang="en-GB" sz="3600" dirty="0">
              <a:solidFill>
                <a:schemeClr val="bg1"/>
              </a:solidFill>
              <a:latin typeface="Aptos" panose="020B0004020202020204" pitchFamily="34" charset="0"/>
              <a:cs typeface="Microsoft New Tai Lue" panose="020B0502040204020203" pitchFamily="34" charset="0"/>
            </a:endParaRPr>
          </a:p>
        </p:txBody>
      </p:sp>
      <p:sp>
        <p:nvSpPr>
          <p:cNvPr id="18" name="TextBox 17">
            <a:extLst>
              <a:ext uri="{FF2B5EF4-FFF2-40B4-BE49-F238E27FC236}">
                <a16:creationId xmlns:a16="http://schemas.microsoft.com/office/drawing/2014/main" id="{FA96E367-1291-40CC-ACA6-EF19039C56E7}"/>
              </a:ext>
            </a:extLst>
          </p:cNvPr>
          <p:cNvSpPr txBox="1"/>
          <p:nvPr/>
        </p:nvSpPr>
        <p:spPr>
          <a:xfrm>
            <a:off x="7680960" y="1933484"/>
            <a:ext cx="10421034" cy="7417415"/>
          </a:xfrm>
          <a:prstGeom prst="rect">
            <a:avLst/>
          </a:prstGeom>
          <a:noFill/>
        </p:spPr>
        <p:txBody>
          <a:bodyPr wrap="square">
            <a:spAutoFit/>
          </a:bodyPr>
          <a:lstStyle/>
          <a:p>
            <a:pPr>
              <a:buFont typeface="Arial" panose="020B0604020202020204" pitchFamily="34" charset="0"/>
              <a:buChar char="•"/>
            </a:pPr>
            <a:r>
              <a:rPr lang="en-US" sz="2800" b="1" dirty="0"/>
              <a:t>Current Position:</a:t>
            </a:r>
            <a:endParaRPr lang="en-US" sz="2800" dirty="0"/>
          </a:p>
          <a:p>
            <a:pPr marL="742950" lvl="1" indent="-285750">
              <a:buFont typeface="Arial" panose="020B0604020202020204" pitchFamily="34" charset="0"/>
              <a:buChar char="•"/>
            </a:pPr>
            <a:r>
              <a:rPr lang="en-US" sz="2800" dirty="0"/>
              <a:t>Lecturer, Facility of Engineering and Technology  </a:t>
            </a:r>
            <a:r>
              <a:rPr lang="en-US" sz="2800" b="1" dirty="0"/>
              <a:t>Botho University</a:t>
            </a:r>
          </a:p>
          <a:p>
            <a:pPr>
              <a:buFont typeface="Arial" panose="020B0604020202020204" pitchFamily="34" charset="0"/>
              <a:buChar char="•"/>
            </a:pPr>
            <a:r>
              <a:rPr lang="en-US" sz="2800" b="1" dirty="0"/>
              <a:t>Professional Experience:</a:t>
            </a:r>
            <a:endParaRPr lang="en-US" sz="2800" dirty="0"/>
          </a:p>
          <a:p>
            <a:pPr marL="742950" lvl="1" indent="-285750">
              <a:buFont typeface="Arial" panose="020B0604020202020204" pitchFamily="34" charset="0"/>
              <a:buChar char="•"/>
            </a:pPr>
            <a:r>
              <a:rPr lang="en-US" sz="2800" dirty="0"/>
              <a:t>Consulting Software Engineer, Orange Botswana</a:t>
            </a:r>
          </a:p>
          <a:p>
            <a:pPr marL="742950" lvl="1" indent="-285750">
              <a:buFont typeface="Arial" panose="020B0604020202020204" pitchFamily="34" charset="0"/>
              <a:buChar char="•"/>
            </a:pPr>
            <a:r>
              <a:rPr lang="en-US" sz="2800" dirty="0"/>
              <a:t>Freelance Machine Learning Engineer (2019 - 2023)</a:t>
            </a:r>
          </a:p>
          <a:p>
            <a:pPr>
              <a:buFont typeface="Arial" panose="020B0604020202020204" pitchFamily="34" charset="0"/>
              <a:buChar char="•"/>
            </a:pPr>
            <a:r>
              <a:rPr lang="en-US" sz="2800" b="1" dirty="0"/>
              <a:t>Education:</a:t>
            </a:r>
            <a:endParaRPr lang="en-US" sz="2800" dirty="0"/>
          </a:p>
          <a:p>
            <a:pPr marL="742950" lvl="1" indent="-285750">
              <a:buFont typeface="Arial" panose="020B0604020202020204" pitchFamily="34" charset="0"/>
              <a:buChar char="•"/>
            </a:pPr>
            <a:r>
              <a:rPr lang="en-US" sz="2800" dirty="0"/>
              <a:t>Master of Engineering in Computer Science and Technology, Xi'an </a:t>
            </a:r>
            <a:r>
              <a:rPr lang="en-US" sz="2800" dirty="0" err="1"/>
              <a:t>Jiaotong</a:t>
            </a:r>
            <a:r>
              <a:rPr lang="en-US" sz="2800" dirty="0"/>
              <a:t> University</a:t>
            </a:r>
          </a:p>
          <a:p>
            <a:pPr marL="742950" lvl="1" indent="-285750">
              <a:buFont typeface="Arial" panose="020B0604020202020204" pitchFamily="34" charset="0"/>
              <a:buChar char="•"/>
            </a:pPr>
            <a:r>
              <a:rPr lang="en-US" sz="2800" dirty="0"/>
              <a:t>Bachelor of Science (Honors) in Network Security and Computer Forensics, Botho University</a:t>
            </a:r>
          </a:p>
          <a:p>
            <a:pPr>
              <a:buFont typeface="Arial" panose="020B0604020202020204" pitchFamily="34" charset="0"/>
              <a:buChar char="•"/>
            </a:pPr>
            <a:r>
              <a:rPr lang="en-US" sz="2800" b="1" dirty="0"/>
              <a:t>Areas of Expertise:</a:t>
            </a:r>
            <a:endParaRPr lang="en-US" sz="2800" dirty="0"/>
          </a:p>
          <a:p>
            <a:pPr marL="742950" lvl="1" indent="-285750">
              <a:buFont typeface="Arial" panose="020B0604020202020204" pitchFamily="34" charset="0"/>
              <a:buChar char="•"/>
            </a:pPr>
            <a:r>
              <a:rPr lang="en-US" sz="2800" dirty="0"/>
              <a:t>DevOps Engineering</a:t>
            </a:r>
          </a:p>
          <a:p>
            <a:pPr marL="742950" lvl="1" indent="-285750">
              <a:buFont typeface="Arial" panose="020B0604020202020204" pitchFamily="34" charset="0"/>
              <a:buChar char="•"/>
            </a:pPr>
            <a:r>
              <a:rPr lang="en-US" sz="2800" dirty="0"/>
              <a:t>Machine Learning &amp; AI</a:t>
            </a:r>
          </a:p>
          <a:p>
            <a:pPr marL="742950" lvl="1" indent="-285750">
              <a:buFont typeface="Arial" panose="020B0604020202020204" pitchFamily="34" charset="0"/>
              <a:buChar char="•"/>
            </a:pPr>
            <a:r>
              <a:rPr lang="en-US" sz="2800" dirty="0"/>
              <a:t>Computer Vision</a:t>
            </a:r>
          </a:p>
          <a:p>
            <a:pPr marL="742950" lvl="1" indent="-285750">
              <a:buFont typeface="Arial" panose="020B0604020202020204" pitchFamily="34" charset="0"/>
              <a:buChar char="•"/>
            </a:pPr>
            <a:r>
              <a:rPr lang="en-US" sz="2800" dirty="0"/>
              <a:t>Data Science</a:t>
            </a:r>
          </a:p>
          <a:p>
            <a:pPr marL="742950" lvl="1" indent="-285750">
              <a:buFont typeface="Arial" panose="020B0604020202020204" pitchFamily="34" charset="0"/>
              <a:buChar char="•"/>
            </a:pPr>
            <a:r>
              <a:rPr lang="en-US" sz="2800" dirty="0"/>
              <a:t>Cybercrime Investigation</a:t>
            </a:r>
          </a:p>
        </p:txBody>
      </p:sp>
      <p:pic>
        <p:nvPicPr>
          <p:cNvPr id="15" name="Picture 14">
            <a:extLst>
              <a:ext uri="{FF2B5EF4-FFF2-40B4-BE49-F238E27FC236}">
                <a16:creationId xmlns:a16="http://schemas.microsoft.com/office/drawing/2014/main" id="{C33FDE65-EEF6-40D6-8664-A4F96A02C80A}"/>
              </a:ext>
            </a:extLst>
          </p:cNvPr>
          <p:cNvPicPr>
            <a:picLocks noChangeAspect="1"/>
          </p:cNvPicPr>
          <p:nvPr/>
        </p:nvPicPr>
        <p:blipFill>
          <a:blip r:embed="rId5"/>
          <a:stretch>
            <a:fillRect/>
          </a:stretch>
        </p:blipFill>
        <p:spPr>
          <a:xfrm>
            <a:off x="460016" y="2198669"/>
            <a:ext cx="6648796" cy="6648796"/>
          </a:xfrm>
          <a:prstGeom prst="rect">
            <a:avLst/>
          </a:prstGeom>
        </p:spPr>
      </p:pic>
    </p:spTree>
    <p:extLst>
      <p:ext uri="{BB962C8B-B14F-4D97-AF65-F5344CB8AC3E}">
        <p14:creationId xmlns:p14="http://schemas.microsoft.com/office/powerpoint/2010/main" val="28913533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p:nvPr/>
        </p:nvSpPr>
        <p:spPr>
          <a:xfrm>
            <a:off x="1" y="9749165"/>
            <a:ext cx="18287999" cy="537835"/>
          </a:xfrm>
          <a:prstGeom prst="rect">
            <a:avLst/>
          </a:prstGeom>
          <a:solidFill>
            <a:srgbClr val="76152F"/>
          </a:solidFill>
          <a:ln w="25400" cap="flat" cmpd="sng">
            <a:solidFill>
              <a:srgbClr val="395E8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6" name="Google Shape;96;p14"/>
          <p:cNvSpPr/>
          <p:nvPr/>
        </p:nvSpPr>
        <p:spPr>
          <a:xfrm>
            <a:off x="0" y="0"/>
            <a:ext cx="18287999" cy="1460500"/>
          </a:xfrm>
          <a:prstGeom prst="rect">
            <a:avLst/>
          </a:prstGeom>
          <a:solidFill>
            <a:srgbClr val="76152F"/>
          </a:solidFill>
          <a:ln w="25400" cap="flat" cmpd="sng">
            <a:solidFill>
              <a:srgbClr val="395E8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97" name="Google Shape;97;p14"/>
          <p:cNvPicPr preferRelativeResize="0"/>
          <p:nvPr/>
        </p:nvPicPr>
        <p:blipFill rotWithShape="1">
          <a:blip r:embed="rId3">
            <a:alphaModFix/>
          </a:blip>
          <a:srcRect l="13516" t="42422" r="19609" b="18003"/>
          <a:stretch/>
        </p:blipFill>
        <p:spPr>
          <a:xfrm>
            <a:off x="0" y="9749165"/>
            <a:ext cx="5359400" cy="537836"/>
          </a:xfrm>
          <a:prstGeom prst="rect">
            <a:avLst/>
          </a:prstGeom>
          <a:noFill/>
          <a:ln>
            <a:noFill/>
          </a:ln>
        </p:spPr>
      </p:pic>
      <p:sp>
        <p:nvSpPr>
          <p:cNvPr id="99" name="Google Shape;99;p14"/>
          <p:cNvSpPr txBox="1"/>
          <p:nvPr/>
        </p:nvSpPr>
        <p:spPr>
          <a:xfrm>
            <a:off x="14001391" y="9749164"/>
            <a:ext cx="3765909" cy="430887"/>
          </a:xfrm>
          <a:prstGeom prst="rect">
            <a:avLst/>
          </a:prstGeom>
          <a:noFill/>
          <a:ln>
            <a:noFill/>
          </a:ln>
        </p:spPr>
        <p:txBody>
          <a:bodyPr spcFirstLastPara="1" wrap="square" lIns="0" tIns="0" rIns="0" bIns="0" anchor="t" anchorCtr="0">
            <a:spAutoFit/>
          </a:bodyPr>
          <a:lstStyle/>
          <a:p>
            <a:pPr marL="0" marR="0" lvl="0" indent="0" algn="l" rtl="0">
              <a:lnSpc>
                <a:spcPct val="139993"/>
              </a:lnSpc>
              <a:spcBef>
                <a:spcPts val="0"/>
              </a:spcBef>
              <a:spcAft>
                <a:spcPts val="0"/>
              </a:spcAft>
              <a:buNone/>
            </a:pPr>
            <a:r>
              <a:rPr lang="en-US" sz="2000" b="1" i="1" u="none" strike="noStrike" cap="none" dirty="0">
                <a:solidFill>
                  <a:srgbClr val="FFBD59"/>
                </a:solidFill>
                <a:latin typeface="Montserrat"/>
                <a:ea typeface="Montserrat"/>
                <a:cs typeface="Montserrat"/>
                <a:sym typeface="Montserrat"/>
              </a:rPr>
              <a:t>www.bothouniversity.com</a:t>
            </a:r>
            <a:endParaRPr sz="2000" b="1" i="1" u="none" strike="noStrike" cap="none" dirty="0">
              <a:solidFill>
                <a:srgbClr val="FFBD59"/>
              </a:solidFill>
              <a:latin typeface="Montserrat"/>
              <a:ea typeface="Montserrat"/>
              <a:cs typeface="Montserrat"/>
              <a:sym typeface="Montserrat"/>
            </a:endParaRPr>
          </a:p>
        </p:txBody>
      </p:sp>
      <p:pic>
        <p:nvPicPr>
          <p:cNvPr id="101" name="Google Shape;101;p14"/>
          <p:cNvPicPr preferRelativeResize="0"/>
          <p:nvPr/>
        </p:nvPicPr>
        <p:blipFill rotWithShape="1">
          <a:blip r:embed="rId4">
            <a:alphaModFix/>
          </a:blip>
          <a:srcRect/>
          <a:stretch/>
        </p:blipFill>
        <p:spPr>
          <a:xfrm>
            <a:off x="15824199" y="-101600"/>
            <a:ext cx="2277795" cy="2463800"/>
          </a:xfrm>
          <a:prstGeom prst="rect">
            <a:avLst/>
          </a:prstGeom>
          <a:noFill/>
          <a:ln>
            <a:noFill/>
          </a:ln>
        </p:spPr>
      </p:pic>
      <p:sp>
        <p:nvSpPr>
          <p:cNvPr id="2" name="TextBox 1">
            <a:extLst>
              <a:ext uri="{FF2B5EF4-FFF2-40B4-BE49-F238E27FC236}">
                <a16:creationId xmlns:a16="http://schemas.microsoft.com/office/drawing/2014/main" id="{FBA70243-6E56-A6B4-EAF2-F605780132BD}"/>
              </a:ext>
            </a:extLst>
          </p:cNvPr>
          <p:cNvSpPr txBox="1"/>
          <p:nvPr/>
        </p:nvSpPr>
        <p:spPr>
          <a:xfrm>
            <a:off x="583310" y="408985"/>
            <a:ext cx="7992894" cy="769441"/>
          </a:xfrm>
          <a:prstGeom prst="rect">
            <a:avLst/>
          </a:prstGeom>
          <a:noFill/>
        </p:spPr>
        <p:txBody>
          <a:bodyPr wrap="none" rtlCol="0">
            <a:spAutoFit/>
          </a:bodyPr>
          <a:lstStyle/>
          <a:p>
            <a:r>
              <a:rPr lang="en-US" sz="4400" b="1" dirty="0">
                <a:solidFill>
                  <a:schemeClr val="bg1"/>
                </a:solidFill>
                <a:latin typeface="Microsoft New Tai Lue" panose="020B0502040204020203" pitchFamily="34" charset="0"/>
                <a:ea typeface="Times New Roman" panose="02020603050405020304" pitchFamily="18" charset="0"/>
                <a:cs typeface="Microsoft New Tai Lue" panose="020B0502040204020203" pitchFamily="34" charset="0"/>
              </a:rPr>
              <a:t>What is artificial intelligence?</a:t>
            </a:r>
          </a:p>
        </p:txBody>
      </p:sp>
      <p:pic>
        <p:nvPicPr>
          <p:cNvPr id="5" name="Picture 4">
            <a:extLst>
              <a:ext uri="{FF2B5EF4-FFF2-40B4-BE49-F238E27FC236}">
                <a16:creationId xmlns:a16="http://schemas.microsoft.com/office/drawing/2014/main" id="{F0F80E0C-346E-4696-8B5B-F8A55578BC5C}"/>
              </a:ext>
            </a:extLst>
          </p:cNvPr>
          <p:cNvPicPr>
            <a:picLocks noChangeAspect="1"/>
          </p:cNvPicPr>
          <p:nvPr/>
        </p:nvPicPr>
        <p:blipFill rotWithShape="1">
          <a:blip r:embed="rId5"/>
          <a:srcRect t="13866" b="7061"/>
          <a:stretch/>
        </p:blipFill>
        <p:spPr>
          <a:xfrm>
            <a:off x="583310" y="2362200"/>
            <a:ext cx="17121511" cy="6769284"/>
          </a:xfrm>
          <a:prstGeom prst="rect">
            <a:avLst/>
          </a:prstGeom>
        </p:spPr>
      </p:pic>
    </p:spTree>
    <p:extLst>
      <p:ext uri="{BB962C8B-B14F-4D97-AF65-F5344CB8AC3E}">
        <p14:creationId xmlns:p14="http://schemas.microsoft.com/office/powerpoint/2010/main" val="11746858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pic>
        <p:nvPicPr>
          <p:cNvPr id="3" name="Picture 2">
            <a:extLst>
              <a:ext uri="{FF2B5EF4-FFF2-40B4-BE49-F238E27FC236}">
                <a16:creationId xmlns:a16="http://schemas.microsoft.com/office/drawing/2014/main" id="{D8FF3D7E-B5D0-48D5-893F-D0F81FDF6CB6}"/>
              </a:ext>
            </a:extLst>
          </p:cNvPr>
          <p:cNvPicPr>
            <a:picLocks noChangeAspect="1"/>
          </p:cNvPicPr>
          <p:nvPr/>
        </p:nvPicPr>
        <p:blipFill>
          <a:blip r:embed="rId3"/>
          <a:stretch>
            <a:fillRect/>
          </a:stretch>
        </p:blipFill>
        <p:spPr>
          <a:xfrm>
            <a:off x="770596" y="1460500"/>
            <a:ext cx="16996704" cy="5915526"/>
          </a:xfrm>
          <a:prstGeom prst="rect">
            <a:avLst/>
          </a:prstGeom>
        </p:spPr>
      </p:pic>
      <p:sp>
        <p:nvSpPr>
          <p:cNvPr id="95" name="Google Shape;95;p14"/>
          <p:cNvSpPr/>
          <p:nvPr/>
        </p:nvSpPr>
        <p:spPr>
          <a:xfrm>
            <a:off x="1" y="9749165"/>
            <a:ext cx="18287999" cy="537835"/>
          </a:xfrm>
          <a:prstGeom prst="rect">
            <a:avLst/>
          </a:prstGeom>
          <a:solidFill>
            <a:srgbClr val="76152F"/>
          </a:solidFill>
          <a:ln w="25400" cap="flat" cmpd="sng">
            <a:solidFill>
              <a:srgbClr val="395E8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6" name="Google Shape;96;p14"/>
          <p:cNvSpPr/>
          <p:nvPr/>
        </p:nvSpPr>
        <p:spPr>
          <a:xfrm>
            <a:off x="0" y="0"/>
            <a:ext cx="18287999" cy="1460500"/>
          </a:xfrm>
          <a:prstGeom prst="rect">
            <a:avLst/>
          </a:prstGeom>
          <a:solidFill>
            <a:srgbClr val="76152F"/>
          </a:solidFill>
          <a:ln w="25400" cap="flat" cmpd="sng">
            <a:solidFill>
              <a:srgbClr val="395E8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97" name="Google Shape;97;p14"/>
          <p:cNvPicPr preferRelativeResize="0"/>
          <p:nvPr/>
        </p:nvPicPr>
        <p:blipFill rotWithShape="1">
          <a:blip r:embed="rId4">
            <a:alphaModFix/>
          </a:blip>
          <a:srcRect l="13516" t="42422" r="19609" b="18003"/>
          <a:stretch/>
        </p:blipFill>
        <p:spPr>
          <a:xfrm>
            <a:off x="0" y="9749165"/>
            <a:ext cx="5359400" cy="537836"/>
          </a:xfrm>
          <a:prstGeom prst="rect">
            <a:avLst/>
          </a:prstGeom>
          <a:noFill/>
          <a:ln>
            <a:noFill/>
          </a:ln>
        </p:spPr>
      </p:pic>
      <p:sp>
        <p:nvSpPr>
          <p:cNvPr id="99" name="Google Shape;99;p14"/>
          <p:cNvSpPr txBox="1"/>
          <p:nvPr/>
        </p:nvSpPr>
        <p:spPr>
          <a:xfrm>
            <a:off x="14001391" y="9749164"/>
            <a:ext cx="3765909" cy="430887"/>
          </a:xfrm>
          <a:prstGeom prst="rect">
            <a:avLst/>
          </a:prstGeom>
          <a:noFill/>
          <a:ln>
            <a:noFill/>
          </a:ln>
        </p:spPr>
        <p:txBody>
          <a:bodyPr spcFirstLastPara="1" wrap="square" lIns="0" tIns="0" rIns="0" bIns="0" anchor="t" anchorCtr="0">
            <a:spAutoFit/>
          </a:bodyPr>
          <a:lstStyle/>
          <a:p>
            <a:pPr marL="0" marR="0" lvl="0" indent="0" algn="l" rtl="0">
              <a:lnSpc>
                <a:spcPct val="139993"/>
              </a:lnSpc>
              <a:spcBef>
                <a:spcPts val="0"/>
              </a:spcBef>
              <a:spcAft>
                <a:spcPts val="0"/>
              </a:spcAft>
              <a:buNone/>
            </a:pPr>
            <a:r>
              <a:rPr lang="en-US" sz="2000" b="1" i="1" u="none" strike="noStrike" cap="none" dirty="0">
                <a:solidFill>
                  <a:srgbClr val="FFBD59"/>
                </a:solidFill>
                <a:latin typeface="Montserrat"/>
                <a:ea typeface="Montserrat"/>
                <a:cs typeface="Montserrat"/>
                <a:sym typeface="Montserrat"/>
              </a:rPr>
              <a:t>www.bothouniversity.com</a:t>
            </a:r>
            <a:endParaRPr sz="2000" b="1" i="1" u="none" strike="noStrike" cap="none" dirty="0">
              <a:solidFill>
                <a:srgbClr val="FFBD59"/>
              </a:solidFill>
              <a:latin typeface="Montserrat"/>
              <a:ea typeface="Montserrat"/>
              <a:cs typeface="Montserrat"/>
              <a:sym typeface="Montserrat"/>
            </a:endParaRPr>
          </a:p>
        </p:txBody>
      </p:sp>
      <p:pic>
        <p:nvPicPr>
          <p:cNvPr id="101" name="Google Shape;101;p14"/>
          <p:cNvPicPr preferRelativeResize="0"/>
          <p:nvPr/>
        </p:nvPicPr>
        <p:blipFill rotWithShape="1">
          <a:blip r:embed="rId5">
            <a:alphaModFix/>
          </a:blip>
          <a:srcRect/>
          <a:stretch/>
        </p:blipFill>
        <p:spPr>
          <a:xfrm>
            <a:off x="15824199" y="-101600"/>
            <a:ext cx="2277795" cy="2463800"/>
          </a:xfrm>
          <a:prstGeom prst="rect">
            <a:avLst/>
          </a:prstGeom>
          <a:noFill/>
          <a:ln>
            <a:noFill/>
          </a:ln>
        </p:spPr>
      </p:pic>
      <p:sp>
        <p:nvSpPr>
          <p:cNvPr id="2" name="TextBox 1">
            <a:extLst>
              <a:ext uri="{FF2B5EF4-FFF2-40B4-BE49-F238E27FC236}">
                <a16:creationId xmlns:a16="http://schemas.microsoft.com/office/drawing/2014/main" id="{FBA70243-6E56-A6B4-EAF2-F605780132BD}"/>
              </a:ext>
            </a:extLst>
          </p:cNvPr>
          <p:cNvSpPr txBox="1"/>
          <p:nvPr/>
        </p:nvSpPr>
        <p:spPr>
          <a:xfrm>
            <a:off x="583310" y="408985"/>
            <a:ext cx="6266459" cy="769441"/>
          </a:xfrm>
          <a:prstGeom prst="rect">
            <a:avLst/>
          </a:prstGeom>
          <a:noFill/>
        </p:spPr>
        <p:txBody>
          <a:bodyPr wrap="none" rtlCol="0">
            <a:spAutoFit/>
          </a:bodyPr>
          <a:lstStyle/>
          <a:p>
            <a:pPr algn="l"/>
            <a:r>
              <a:rPr lang="en-US" sz="4400" b="1" i="0" dirty="0">
                <a:solidFill>
                  <a:schemeClr val="bg1"/>
                </a:solidFill>
                <a:effectLst/>
                <a:latin typeface="Studio-Feixen-Sans"/>
              </a:rPr>
              <a:t>What is Computer Vision?</a:t>
            </a:r>
          </a:p>
        </p:txBody>
      </p:sp>
      <p:sp>
        <p:nvSpPr>
          <p:cNvPr id="10" name="Text Placeholder 9">
            <a:extLst>
              <a:ext uri="{FF2B5EF4-FFF2-40B4-BE49-F238E27FC236}">
                <a16:creationId xmlns:a16="http://schemas.microsoft.com/office/drawing/2014/main" id="{6DA73E94-5D7A-DE03-134C-6B27086F4FE9}"/>
              </a:ext>
            </a:extLst>
          </p:cNvPr>
          <p:cNvSpPr>
            <a:spLocks noGrp="1"/>
          </p:cNvSpPr>
          <p:nvPr>
            <p:ph type="body" idx="2"/>
          </p:nvPr>
        </p:nvSpPr>
        <p:spPr>
          <a:xfrm>
            <a:off x="520700" y="6969475"/>
            <a:ext cx="17246600" cy="2779688"/>
          </a:xfrm>
        </p:spPr>
        <p:txBody>
          <a:bodyPr>
            <a:normAutofit/>
          </a:bodyPr>
          <a:lstStyle/>
          <a:p>
            <a:pPr marL="228600" indent="0" algn="just"/>
            <a:endParaRPr lang="en-US" sz="2800" b="0" i="0" dirty="0">
              <a:solidFill>
                <a:srgbClr val="05192D"/>
              </a:solidFill>
              <a:effectLst/>
              <a:latin typeface="Studio-Feixen-Sans"/>
            </a:endParaRPr>
          </a:p>
          <a:p>
            <a:pPr marL="228600" indent="0" algn="just"/>
            <a:r>
              <a:rPr lang="en-US" sz="2800" b="0" i="0" dirty="0">
                <a:solidFill>
                  <a:srgbClr val="05192D"/>
                </a:solidFill>
                <a:effectLst/>
                <a:latin typeface="Studio-Feixen-Sans"/>
              </a:rPr>
              <a:t>Computer vision is a deep learning application that lies at the heart of this revolution. It allows computers to derive insight from visual input such as images and video files. Examples of computer vision include face detection, facial recognition, human pose estimation, and obstacle detection. In this lecture, we will explore how to perform face detection and recognition. </a:t>
            </a:r>
            <a:endParaRPr lang="en-US" sz="1400" dirty="0"/>
          </a:p>
        </p:txBody>
      </p:sp>
    </p:spTree>
    <p:extLst>
      <p:ext uri="{BB962C8B-B14F-4D97-AF65-F5344CB8AC3E}">
        <p14:creationId xmlns:p14="http://schemas.microsoft.com/office/powerpoint/2010/main" val="261327197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pic>
        <p:nvPicPr>
          <p:cNvPr id="3" name="Picture 2">
            <a:extLst>
              <a:ext uri="{FF2B5EF4-FFF2-40B4-BE49-F238E27FC236}">
                <a16:creationId xmlns:a16="http://schemas.microsoft.com/office/drawing/2014/main" id="{B055BDBD-AFA8-4B9E-B893-3EB01ADBD957}"/>
              </a:ext>
            </a:extLst>
          </p:cNvPr>
          <p:cNvPicPr>
            <a:picLocks noChangeAspect="1"/>
          </p:cNvPicPr>
          <p:nvPr/>
        </p:nvPicPr>
        <p:blipFill rotWithShape="1">
          <a:blip r:embed="rId3"/>
          <a:srcRect t="18156" b="6267"/>
          <a:stretch/>
        </p:blipFill>
        <p:spPr>
          <a:xfrm>
            <a:off x="1280160" y="1460500"/>
            <a:ext cx="15316548" cy="8288663"/>
          </a:xfrm>
          <a:prstGeom prst="rect">
            <a:avLst/>
          </a:prstGeom>
        </p:spPr>
      </p:pic>
      <p:sp>
        <p:nvSpPr>
          <p:cNvPr id="95" name="Google Shape;95;p14"/>
          <p:cNvSpPr/>
          <p:nvPr/>
        </p:nvSpPr>
        <p:spPr>
          <a:xfrm>
            <a:off x="1" y="9749165"/>
            <a:ext cx="18287999" cy="537835"/>
          </a:xfrm>
          <a:prstGeom prst="rect">
            <a:avLst/>
          </a:prstGeom>
          <a:solidFill>
            <a:srgbClr val="76152F"/>
          </a:solidFill>
          <a:ln w="25400" cap="flat" cmpd="sng">
            <a:solidFill>
              <a:srgbClr val="395E8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6" name="Google Shape;96;p14"/>
          <p:cNvSpPr/>
          <p:nvPr/>
        </p:nvSpPr>
        <p:spPr>
          <a:xfrm>
            <a:off x="0" y="0"/>
            <a:ext cx="18287999" cy="1460500"/>
          </a:xfrm>
          <a:prstGeom prst="rect">
            <a:avLst/>
          </a:prstGeom>
          <a:solidFill>
            <a:srgbClr val="76152F"/>
          </a:solidFill>
          <a:ln w="25400" cap="flat" cmpd="sng">
            <a:solidFill>
              <a:srgbClr val="395E8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97" name="Google Shape;97;p14"/>
          <p:cNvPicPr preferRelativeResize="0"/>
          <p:nvPr/>
        </p:nvPicPr>
        <p:blipFill rotWithShape="1">
          <a:blip r:embed="rId4">
            <a:alphaModFix/>
          </a:blip>
          <a:srcRect l="13516" t="42422" r="19609" b="18003"/>
          <a:stretch/>
        </p:blipFill>
        <p:spPr>
          <a:xfrm>
            <a:off x="0" y="9749165"/>
            <a:ext cx="5359400" cy="537836"/>
          </a:xfrm>
          <a:prstGeom prst="rect">
            <a:avLst/>
          </a:prstGeom>
          <a:noFill/>
          <a:ln>
            <a:noFill/>
          </a:ln>
        </p:spPr>
      </p:pic>
      <p:sp>
        <p:nvSpPr>
          <p:cNvPr id="99" name="Google Shape;99;p14"/>
          <p:cNvSpPr txBox="1"/>
          <p:nvPr/>
        </p:nvSpPr>
        <p:spPr>
          <a:xfrm>
            <a:off x="14001391" y="9749164"/>
            <a:ext cx="3765909" cy="430887"/>
          </a:xfrm>
          <a:prstGeom prst="rect">
            <a:avLst/>
          </a:prstGeom>
          <a:noFill/>
          <a:ln>
            <a:noFill/>
          </a:ln>
        </p:spPr>
        <p:txBody>
          <a:bodyPr spcFirstLastPara="1" wrap="square" lIns="0" tIns="0" rIns="0" bIns="0" anchor="t" anchorCtr="0">
            <a:spAutoFit/>
          </a:bodyPr>
          <a:lstStyle/>
          <a:p>
            <a:pPr marL="0" marR="0" lvl="0" indent="0" algn="l" rtl="0">
              <a:lnSpc>
                <a:spcPct val="139993"/>
              </a:lnSpc>
              <a:spcBef>
                <a:spcPts val="0"/>
              </a:spcBef>
              <a:spcAft>
                <a:spcPts val="0"/>
              </a:spcAft>
              <a:buNone/>
            </a:pPr>
            <a:r>
              <a:rPr lang="en-US" sz="2000" b="1" i="1" u="none" strike="noStrike" cap="none" dirty="0">
                <a:solidFill>
                  <a:srgbClr val="FFBD59"/>
                </a:solidFill>
                <a:latin typeface="Montserrat"/>
                <a:ea typeface="Montserrat"/>
                <a:cs typeface="Montserrat"/>
                <a:sym typeface="Montserrat"/>
              </a:rPr>
              <a:t>www.bothouniversity.com</a:t>
            </a:r>
            <a:endParaRPr sz="2000" b="1" i="1" u="none" strike="noStrike" cap="none" dirty="0">
              <a:solidFill>
                <a:srgbClr val="FFBD59"/>
              </a:solidFill>
              <a:latin typeface="Montserrat"/>
              <a:ea typeface="Montserrat"/>
              <a:cs typeface="Montserrat"/>
              <a:sym typeface="Montserrat"/>
            </a:endParaRPr>
          </a:p>
        </p:txBody>
      </p:sp>
      <p:pic>
        <p:nvPicPr>
          <p:cNvPr id="101" name="Google Shape;101;p14"/>
          <p:cNvPicPr preferRelativeResize="0"/>
          <p:nvPr/>
        </p:nvPicPr>
        <p:blipFill rotWithShape="1">
          <a:blip r:embed="rId5">
            <a:alphaModFix/>
          </a:blip>
          <a:srcRect/>
          <a:stretch/>
        </p:blipFill>
        <p:spPr>
          <a:xfrm>
            <a:off x="15824199" y="-101600"/>
            <a:ext cx="2277795" cy="2463800"/>
          </a:xfrm>
          <a:prstGeom prst="rect">
            <a:avLst/>
          </a:prstGeom>
          <a:noFill/>
          <a:ln>
            <a:noFill/>
          </a:ln>
        </p:spPr>
      </p:pic>
      <p:sp>
        <p:nvSpPr>
          <p:cNvPr id="2" name="TextBox 1">
            <a:extLst>
              <a:ext uri="{FF2B5EF4-FFF2-40B4-BE49-F238E27FC236}">
                <a16:creationId xmlns:a16="http://schemas.microsoft.com/office/drawing/2014/main" id="{FBA70243-6E56-A6B4-EAF2-F605780132BD}"/>
              </a:ext>
            </a:extLst>
          </p:cNvPr>
          <p:cNvSpPr txBox="1"/>
          <p:nvPr/>
        </p:nvSpPr>
        <p:spPr>
          <a:xfrm>
            <a:off x="583310" y="408985"/>
            <a:ext cx="8183651" cy="769441"/>
          </a:xfrm>
          <a:prstGeom prst="rect">
            <a:avLst/>
          </a:prstGeom>
          <a:noFill/>
        </p:spPr>
        <p:txBody>
          <a:bodyPr wrap="none" rtlCol="0">
            <a:spAutoFit/>
          </a:bodyPr>
          <a:lstStyle/>
          <a:p>
            <a:pPr algn="l"/>
            <a:r>
              <a:rPr lang="en-US" sz="4400" b="1" i="0" dirty="0">
                <a:solidFill>
                  <a:schemeClr val="bg1"/>
                </a:solidFill>
                <a:effectLst/>
                <a:latin typeface="Studio-Feixen-Sans"/>
              </a:rPr>
              <a:t>How Does Computer Vision work?</a:t>
            </a:r>
          </a:p>
        </p:txBody>
      </p:sp>
    </p:spTree>
    <p:extLst>
      <p:ext uri="{BB962C8B-B14F-4D97-AF65-F5344CB8AC3E}">
        <p14:creationId xmlns:p14="http://schemas.microsoft.com/office/powerpoint/2010/main" val="10970185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p:nvPr/>
        </p:nvSpPr>
        <p:spPr>
          <a:xfrm>
            <a:off x="1" y="9749165"/>
            <a:ext cx="18287999" cy="537835"/>
          </a:xfrm>
          <a:prstGeom prst="rect">
            <a:avLst/>
          </a:prstGeom>
          <a:solidFill>
            <a:srgbClr val="76152F"/>
          </a:solidFill>
          <a:ln w="25400" cap="flat" cmpd="sng">
            <a:solidFill>
              <a:srgbClr val="395E8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6" name="Google Shape;96;p14"/>
          <p:cNvSpPr/>
          <p:nvPr/>
        </p:nvSpPr>
        <p:spPr>
          <a:xfrm>
            <a:off x="0" y="0"/>
            <a:ext cx="18287999" cy="1460500"/>
          </a:xfrm>
          <a:prstGeom prst="rect">
            <a:avLst/>
          </a:prstGeom>
          <a:solidFill>
            <a:srgbClr val="76152F"/>
          </a:solidFill>
          <a:ln w="25400" cap="flat" cmpd="sng">
            <a:solidFill>
              <a:srgbClr val="395E8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97" name="Google Shape;97;p14"/>
          <p:cNvPicPr preferRelativeResize="0"/>
          <p:nvPr/>
        </p:nvPicPr>
        <p:blipFill rotWithShape="1">
          <a:blip r:embed="rId3">
            <a:alphaModFix/>
          </a:blip>
          <a:srcRect l="13516" t="42422" r="19609" b="18003"/>
          <a:stretch/>
        </p:blipFill>
        <p:spPr>
          <a:xfrm>
            <a:off x="0" y="9749165"/>
            <a:ext cx="5359400" cy="537836"/>
          </a:xfrm>
          <a:prstGeom prst="rect">
            <a:avLst/>
          </a:prstGeom>
          <a:noFill/>
          <a:ln>
            <a:noFill/>
          </a:ln>
        </p:spPr>
      </p:pic>
      <p:sp>
        <p:nvSpPr>
          <p:cNvPr id="99" name="Google Shape;99;p14"/>
          <p:cNvSpPr txBox="1"/>
          <p:nvPr/>
        </p:nvSpPr>
        <p:spPr>
          <a:xfrm>
            <a:off x="14001391" y="9749164"/>
            <a:ext cx="3765909" cy="430887"/>
          </a:xfrm>
          <a:prstGeom prst="rect">
            <a:avLst/>
          </a:prstGeom>
          <a:noFill/>
          <a:ln>
            <a:noFill/>
          </a:ln>
        </p:spPr>
        <p:txBody>
          <a:bodyPr spcFirstLastPara="1" wrap="square" lIns="0" tIns="0" rIns="0" bIns="0" anchor="t" anchorCtr="0">
            <a:spAutoFit/>
          </a:bodyPr>
          <a:lstStyle/>
          <a:p>
            <a:pPr marL="0" marR="0" lvl="0" indent="0" algn="l" rtl="0">
              <a:lnSpc>
                <a:spcPct val="139993"/>
              </a:lnSpc>
              <a:spcBef>
                <a:spcPts val="0"/>
              </a:spcBef>
              <a:spcAft>
                <a:spcPts val="0"/>
              </a:spcAft>
              <a:buNone/>
            </a:pPr>
            <a:r>
              <a:rPr lang="en-US" sz="2000" b="1" i="1" u="none" strike="noStrike" cap="none" dirty="0">
                <a:solidFill>
                  <a:srgbClr val="FFBD59"/>
                </a:solidFill>
                <a:latin typeface="Montserrat"/>
                <a:ea typeface="Montserrat"/>
                <a:cs typeface="Montserrat"/>
                <a:sym typeface="Montserrat"/>
              </a:rPr>
              <a:t>www.bothouniversity.com</a:t>
            </a:r>
            <a:endParaRPr sz="2000" b="1" i="1" u="none" strike="noStrike" cap="none" dirty="0">
              <a:solidFill>
                <a:srgbClr val="FFBD59"/>
              </a:solidFill>
              <a:latin typeface="Montserrat"/>
              <a:ea typeface="Montserrat"/>
              <a:cs typeface="Montserrat"/>
              <a:sym typeface="Montserrat"/>
            </a:endParaRPr>
          </a:p>
        </p:txBody>
      </p:sp>
      <p:pic>
        <p:nvPicPr>
          <p:cNvPr id="101" name="Google Shape;101;p14"/>
          <p:cNvPicPr preferRelativeResize="0"/>
          <p:nvPr/>
        </p:nvPicPr>
        <p:blipFill rotWithShape="1">
          <a:blip r:embed="rId4">
            <a:alphaModFix/>
          </a:blip>
          <a:srcRect/>
          <a:stretch/>
        </p:blipFill>
        <p:spPr>
          <a:xfrm>
            <a:off x="15824199" y="-101600"/>
            <a:ext cx="2277795" cy="2463800"/>
          </a:xfrm>
          <a:prstGeom prst="rect">
            <a:avLst/>
          </a:prstGeom>
          <a:noFill/>
          <a:ln>
            <a:noFill/>
          </a:ln>
        </p:spPr>
      </p:pic>
      <p:sp>
        <p:nvSpPr>
          <p:cNvPr id="2" name="TextBox 1">
            <a:extLst>
              <a:ext uri="{FF2B5EF4-FFF2-40B4-BE49-F238E27FC236}">
                <a16:creationId xmlns:a16="http://schemas.microsoft.com/office/drawing/2014/main" id="{FBA70243-6E56-A6B4-EAF2-F605780132BD}"/>
              </a:ext>
            </a:extLst>
          </p:cNvPr>
          <p:cNvSpPr txBox="1"/>
          <p:nvPr/>
        </p:nvSpPr>
        <p:spPr>
          <a:xfrm>
            <a:off x="583310" y="408985"/>
            <a:ext cx="8183651" cy="769441"/>
          </a:xfrm>
          <a:prstGeom prst="rect">
            <a:avLst/>
          </a:prstGeom>
          <a:noFill/>
        </p:spPr>
        <p:txBody>
          <a:bodyPr wrap="none" rtlCol="0">
            <a:spAutoFit/>
          </a:bodyPr>
          <a:lstStyle/>
          <a:p>
            <a:pPr algn="l"/>
            <a:r>
              <a:rPr lang="en-US" sz="4400" b="1" i="0" dirty="0">
                <a:solidFill>
                  <a:schemeClr val="bg1"/>
                </a:solidFill>
                <a:effectLst/>
                <a:latin typeface="Studio-Feixen-Sans"/>
              </a:rPr>
              <a:t>How Does Computer Vision work?</a:t>
            </a:r>
          </a:p>
        </p:txBody>
      </p:sp>
      <p:pic>
        <p:nvPicPr>
          <p:cNvPr id="4" name="Picture 3">
            <a:extLst>
              <a:ext uri="{FF2B5EF4-FFF2-40B4-BE49-F238E27FC236}">
                <a16:creationId xmlns:a16="http://schemas.microsoft.com/office/drawing/2014/main" id="{E592CDA0-0FC4-4184-AA07-D2054C9BB171}"/>
              </a:ext>
            </a:extLst>
          </p:cNvPr>
          <p:cNvPicPr>
            <a:picLocks noChangeAspect="1"/>
          </p:cNvPicPr>
          <p:nvPr/>
        </p:nvPicPr>
        <p:blipFill>
          <a:blip r:embed="rId5"/>
          <a:stretch>
            <a:fillRect/>
          </a:stretch>
        </p:blipFill>
        <p:spPr>
          <a:xfrm>
            <a:off x="1983772" y="1835648"/>
            <a:ext cx="13842194" cy="6750206"/>
          </a:xfrm>
          <a:prstGeom prst="rect">
            <a:avLst/>
          </a:prstGeom>
        </p:spPr>
      </p:pic>
      <p:sp>
        <p:nvSpPr>
          <p:cNvPr id="11" name="TextBox 10">
            <a:extLst>
              <a:ext uri="{FF2B5EF4-FFF2-40B4-BE49-F238E27FC236}">
                <a16:creationId xmlns:a16="http://schemas.microsoft.com/office/drawing/2014/main" id="{71AD7096-D818-4FF9-915C-48AC288C19FD}"/>
              </a:ext>
            </a:extLst>
          </p:cNvPr>
          <p:cNvSpPr txBox="1"/>
          <p:nvPr/>
        </p:nvSpPr>
        <p:spPr>
          <a:xfrm>
            <a:off x="1905517" y="8785909"/>
            <a:ext cx="14004568" cy="461665"/>
          </a:xfrm>
          <a:prstGeom prst="rect">
            <a:avLst/>
          </a:prstGeom>
          <a:noFill/>
        </p:spPr>
        <p:txBody>
          <a:bodyPr wrap="square">
            <a:spAutoFit/>
          </a:bodyPr>
          <a:lstStyle/>
          <a:p>
            <a:r>
              <a:rPr lang="en-US" sz="2400" i="1" dirty="0"/>
              <a:t>The Built In favicon (left) shown in grayscale and (right) the same image with the pixel values overlaid.</a:t>
            </a:r>
          </a:p>
        </p:txBody>
      </p:sp>
    </p:spTree>
    <p:extLst>
      <p:ext uri="{BB962C8B-B14F-4D97-AF65-F5344CB8AC3E}">
        <p14:creationId xmlns:p14="http://schemas.microsoft.com/office/powerpoint/2010/main" val="30736297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p:nvPr/>
        </p:nvSpPr>
        <p:spPr>
          <a:xfrm>
            <a:off x="1" y="9749165"/>
            <a:ext cx="18287999" cy="537835"/>
          </a:xfrm>
          <a:prstGeom prst="rect">
            <a:avLst/>
          </a:prstGeom>
          <a:solidFill>
            <a:srgbClr val="76152F"/>
          </a:solidFill>
          <a:ln w="25400" cap="flat" cmpd="sng">
            <a:solidFill>
              <a:srgbClr val="395E8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6" name="Google Shape;96;p14"/>
          <p:cNvSpPr/>
          <p:nvPr/>
        </p:nvSpPr>
        <p:spPr>
          <a:xfrm>
            <a:off x="0" y="0"/>
            <a:ext cx="18287999" cy="1460500"/>
          </a:xfrm>
          <a:prstGeom prst="rect">
            <a:avLst/>
          </a:prstGeom>
          <a:solidFill>
            <a:srgbClr val="76152F"/>
          </a:solidFill>
          <a:ln w="25400" cap="flat" cmpd="sng">
            <a:solidFill>
              <a:srgbClr val="395E8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97" name="Google Shape;97;p14"/>
          <p:cNvPicPr preferRelativeResize="0"/>
          <p:nvPr/>
        </p:nvPicPr>
        <p:blipFill rotWithShape="1">
          <a:blip r:embed="rId3">
            <a:alphaModFix/>
          </a:blip>
          <a:srcRect l="13516" t="42422" r="19609" b="18003"/>
          <a:stretch/>
        </p:blipFill>
        <p:spPr>
          <a:xfrm>
            <a:off x="0" y="9749165"/>
            <a:ext cx="5359400" cy="537836"/>
          </a:xfrm>
          <a:prstGeom prst="rect">
            <a:avLst/>
          </a:prstGeom>
          <a:noFill/>
          <a:ln>
            <a:noFill/>
          </a:ln>
        </p:spPr>
      </p:pic>
      <p:sp>
        <p:nvSpPr>
          <p:cNvPr id="99" name="Google Shape;99;p14"/>
          <p:cNvSpPr txBox="1"/>
          <p:nvPr/>
        </p:nvSpPr>
        <p:spPr>
          <a:xfrm>
            <a:off x="14001391" y="9749164"/>
            <a:ext cx="3765909" cy="430887"/>
          </a:xfrm>
          <a:prstGeom prst="rect">
            <a:avLst/>
          </a:prstGeom>
          <a:noFill/>
          <a:ln>
            <a:noFill/>
          </a:ln>
        </p:spPr>
        <p:txBody>
          <a:bodyPr spcFirstLastPara="1" wrap="square" lIns="0" tIns="0" rIns="0" bIns="0" anchor="t" anchorCtr="0">
            <a:spAutoFit/>
          </a:bodyPr>
          <a:lstStyle/>
          <a:p>
            <a:pPr marL="0" marR="0" lvl="0" indent="0" algn="l" rtl="0">
              <a:lnSpc>
                <a:spcPct val="139993"/>
              </a:lnSpc>
              <a:spcBef>
                <a:spcPts val="0"/>
              </a:spcBef>
              <a:spcAft>
                <a:spcPts val="0"/>
              </a:spcAft>
              <a:buNone/>
            </a:pPr>
            <a:r>
              <a:rPr lang="en-US" sz="2000" b="1" i="1" u="none" strike="noStrike" cap="none" dirty="0">
                <a:solidFill>
                  <a:srgbClr val="FFBD59"/>
                </a:solidFill>
                <a:latin typeface="Montserrat"/>
                <a:ea typeface="Montserrat"/>
                <a:cs typeface="Montserrat"/>
                <a:sym typeface="Montserrat"/>
              </a:rPr>
              <a:t>www.bothouniversity.com</a:t>
            </a:r>
            <a:endParaRPr sz="2000" b="1" i="1" u="none" strike="noStrike" cap="none" dirty="0">
              <a:solidFill>
                <a:srgbClr val="FFBD59"/>
              </a:solidFill>
              <a:latin typeface="Montserrat"/>
              <a:ea typeface="Montserrat"/>
              <a:cs typeface="Montserrat"/>
              <a:sym typeface="Montserrat"/>
            </a:endParaRPr>
          </a:p>
        </p:txBody>
      </p:sp>
      <p:pic>
        <p:nvPicPr>
          <p:cNvPr id="101" name="Google Shape;101;p14"/>
          <p:cNvPicPr preferRelativeResize="0"/>
          <p:nvPr/>
        </p:nvPicPr>
        <p:blipFill rotWithShape="1">
          <a:blip r:embed="rId4">
            <a:alphaModFix/>
          </a:blip>
          <a:srcRect/>
          <a:stretch/>
        </p:blipFill>
        <p:spPr>
          <a:xfrm>
            <a:off x="15824199" y="-101600"/>
            <a:ext cx="2277795" cy="2463800"/>
          </a:xfrm>
          <a:prstGeom prst="rect">
            <a:avLst/>
          </a:prstGeom>
          <a:noFill/>
          <a:ln>
            <a:noFill/>
          </a:ln>
        </p:spPr>
      </p:pic>
      <p:sp>
        <p:nvSpPr>
          <p:cNvPr id="2" name="TextBox 1">
            <a:extLst>
              <a:ext uri="{FF2B5EF4-FFF2-40B4-BE49-F238E27FC236}">
                <a16:creationId xmlns:a16="http://schemas.microsoft.com/office/drawing/2014/main" id="{FBA70243-6E56-A6B4-EAF2-F605780132BD}"/>
              </a:ext>
            </a:extLst>
          </p:cNvPr>
          <p:cNvSpPr txBox="1"/>
          <p:nvPr/>
        </p:nvSpPr>
        <p:spPr>
          <a:xfrm>
            <a:off x="583310" y="408985"/>
            <a:ext cx="7579319" cy="769441"/>
          </a:xfrm>
          <a:prstGeom prst="rect">
            <a:avLst/>
          </a:prstGeom>
          <a:noFill/>
        </p:spPr>
        <p:txBody>
          <a:bodyPr wrap="none" rtlCol="0">
            <a:spAutoFit/>
          </a:bodyPr>
          <a:lstStyle/>
          <a:p>
            <a:pPr algn="l"/>
            <a:r>
              <a:rPr lang="en-US" sz="4400" b="1" i="0" dirty="0">
                <a:solidFill>
                  <a:schemeClr val="bg1"/>
                </a:solidFill>
                <a:effectLst/>
                <a:latin typeface="Studio-Feixen-Sans"/>
              </a:rPr>
              <a:t>Advantages of Computer Vision</a:t>
            </a:r>
          </a:p>
        </p:txBody>
      </p:sp>
      <p:sp>
        <p:nvSpPr>
          <p:cNvPr id="10" name="Text Placeholder 9">
            <a:extLst>
              <a:ext uri="{FF2B5EF4-FFF2-40B4-BE49-F238E27FC236}">
                <a16:creationId xmlns:a16="http://schemas.microsoft.com/office/drawing/2014/main" id="{6DA73E94-5D7A-DE03-134C-6B27086F4FE9}"/>
              </a:ext>
            </a:extLst>
          </p:cNvPr>
          <p:cNvSpPr>
            <a:spLocks noGrp="1"/>
          </p:cNvSpPr>
          <p:nvPr>
            <p:ph type="body" idx="2"/>
          </p:nvPr>
        </p:nvSpPr>
        <p:spPr>
          <a:xfrm>
            <a:off x="8850035" y="1960465"/>
            <a:ext cx="8719944" cy="7897784"/>
          </a:xfrm>
        </p:spPr>
        <p:txBody>
          <a:bodyPr>
            <a:normAutofit fontScale="92500"/>
          </a:bodyPr>
          <a:lstStyle/>
          <a:p>
            <a:pPr>
              <a:buFont typeface="Arial" panose="020B0604020202020204" pitchFamily="34" charset="0"/>
              <a:buChar char="•"/>
            </a:pPr>
            <a:r>
              <a:rPr lang="en-US" sz="4000" b="1" dirty="0">
                <a:latin typeface="Studio-Feixen-Sans"/>
              </a:rPr>
              <a:t>Better Searching Methods:</a:t>
            </a:r>
            <a:endParaRPr lang="en-US" sz="4000" dirty="0">
              <a:latin typeface="Studio-Feixen-Sans"/>
            </a:endParaRPr>
          </a:p>
          <a:p>
            <a:pPr marL="742950" lvl="1" indent="-285750">
              <a:buFont typeface="Arial" panose="020B0604020202020204" pitchFamily="34" charset="0"/>
              <a:buChar char="•"/>
            </a:pPr>
            <a:r>
              <a:rPr lang="en-US" sz="3600" dirty="0">
                <a:latin typeface="Studio-Feixen-Sans"/>
              </a:rPr>
              <a:t>Visual search for products (e.g., image-based searches in advertising).</a:t>
            </a:r>
          </a:p>
          <a:p>
            <a:pPr>
              <a:buFont typeface="Arial" panose="020B0604020202020204" pitchFamily="34" charset="0"/>
              <a:buChar char="•"/>
            </a:pPr>
            <a:r>
              <a:rPr lang="en-US" sz="4000" b="1" dirty="0">
                <a:latin typeface="Studio-Feixen-Sans"/>
              </a:rPr>
              <a:t>Enhanced User Experience:</a:t>
            </a:r>
            <a:endParaRPr lang="en-US" sz="4000" dirty="0">
              <a:latin typeface="Studio-Feixen-Sans"/>
            </a:endParaRPr>
          </a:p>
          <a:p>
            <a:pPr marL="742950" lvl="1" indent="-285750">
              <a:buFont typeface="Arial" panose="020B0604020202020204" pitchFamily="34" charset="0"/>
              <a:buChar char="•"/>
            </a:pPr>
            <a:r>
              <a:rPr lang="en-US" sz="3600" dirty="0">
                <a:latin typeface="Studio-Feixen-Sans"/>
              </a:rPr>
              <a:t>Filters on apps (e.g., Snapchat, Instagram).</a:t>
            </a:r>
          </a:p>
          <a:p>
            <a:pPr>
              <a:buFont typeface="Arial" panose="020B0604020202020204" pitchFamily="34" charset="0"/>
              <a:buChar char="•"/>
            </a:pPr>
            <a:r>
              <a:rPr lang="en-US" sz="4000" b="1" dirty="0">
                <a:latin typeface="Studio-Feixen-Sans"/>
              </a:rPr>
              <a:t>Healthcare Advancements:</a:t>
            </a:r>
            <a:endParaRPr lang="en-US" sz="4000" dirty="0">
              <a:latin typeface="Studio-Feixen-Sans"/>
            </a:endParaRPr>
          </a:p>
          <a:p>
            <a:pPr marL="742950" lvl="1" indent="-285750">
              <a:buFont typeface="Arial" panose="020B0604020202020204" pitchFamily="34" charset="0"/>
              <a:buChar char="•"/>
            </a:pPr>
            <a:r>
              <a:rPr lang="en-US" sz="3600" dirty="0">
                <a:latin typeface="Studio-Feixen-Sans"/>
              </a:rPr>
              <a:t>Patient identification &amp; accurate diagnoses.</a:t>
            </a:r>
          </a:p>
          <a:p>
            <a:pPr marL="742950" lvl="1" indent="-285750">
              <a:buFont typeface="Arial" panose="020B0604020202020204" pitchFamily="34" charset="0"/>
              <a:buChar char="•"/>
            </a:pPr>
            <a:r>
              <a:rPr lang="en-US" sz="3600" dirty="0">
                <a:latin typeface="Studio-Feixen-Sans"/>
              </a:rPr>
              <a:t>Rehabilitation &amp; medical student training.</a:t>
            </a:r>
          </a:p>
          <a:p>
            <a:pPr>
              <a:buFont typeface="Arial" panose="020B0604020202020204" pitchFamily="34" charset="0"/>
              <a:buChar char="•"/>
            </a:pPr>
            <a:r>
              <a:rPr lang="en-US" sz="4000" b="1" dirty="0">
                <a:latin typeface="Studio-Feixen-Sans"/>
              </a:rPr>
              <a:t>Improved Security:</a:t>
            </a:r>
            <a:endParaRPr lang="en-US" sz="4000" dirty="0">
              <a:latin typeface="Studio-Feixen-Sans"/>
            </a:endParaRPr>
          </a:p>
          <a:p>
            <a:pPr marL="742950" lvl="1" indent="-285750">
              <a:buFont typeface="Arial" panose="020B0604020202020204" pitchFamily="34" charset="0"/>
              <a:buChar char="•"/>
            </a:pPr>
            <a:r>
              <a:rPr lang="en-US" sz="3600" dirty="0">
                <a:latin typeface="Studio-Feixen-Sans"/>
              </a:rPr>
              <a:t>Biometrics, surveillance, vehicle ID, AI fire detection.</a:t>
            </a:r>
          </a:p>
          <a:p>
            <a:pPr>
              <a:buFont typeface="Arial" panose="020B0604020202020204" pitchFamily="34" charset="0"/>
              <a:buChar char="•"/>
            </a:pPr>
            <a:r>
              <a:rPr lang="en-US" sz="4000" b="1" dirty="0">
                <a:latin typeface="Studio-Feixen-Sans"/>
              </a:rPr>
              <a:t>Transport Safety:</a:t>
            </a:r>
            <a:endParaRPr lang="en-US" sz="4000" dirty="0">
              <a:latin typeface="Studio-Feixen-Sans"/>
            </a:endParaRPr>
          </a:p>
          <a:p>
            <a:pPr marL="742950" lvl="1" indent="-285750">
              <a:buFont typeface="Arial" panose="020B0604020202020204" pitchFamily="34" charset="0"/>
              <a:buChar char="•"/>
            </a:pPr>
            <a:r>
              <a:rPr lang="en-US" sz="3600" dirty="0">
                <a:latin typeface="Studio-Feixen-Sans"/>
              </a:rPr>
              <a:t>Detects dangerous objects in public transport.</a:t>
            </a:r>
          </a:p>
        </p:txBody>
      </p:sp>
      <p:pic>
        <p:nvPicPr>
          <p:cNvPr id="3" name="Picture 2">
            <a:extLst>
              <a:ext uri="{FF2B5EF4-FFF2-40B4-BE49-F238E27FC236}">
                <a16:creationId xmlns:a16="http://schemas.microsoft.com/office/drawing/2014/main" id="{4CA28BCB-E2A2-44AE-853A-3727B5ED01C1}"/>
              </a:ext>
            </a:extLst>
          </p:cNvPr>
          <p:cNvPicPr>
            <a:picLocks noChangeAspect="1"/>
          </p:cNvPicPr>
          <p:nvPr/>
        </p:nvPicPr>
        <p:blipFill>
          <a:blip r:embed="rId5"/>
          <a:stretch>
            <a:fillRect/>
          </a:stretch>
        </p:blipFill>
        <p:spPr>
          <a:xfrm>
            <a:off x="844888" y="2179965"/>
            <a:ext cx="7287126" cy="7287126"/>
          </a:xfrm>
          <a:prstGeom prst="rect">
            <a:avLst/>
          </a:prstGeom>
        </p:spPr>
      </p:pic>
    </p:spTree>
    <p:extLst>
      <p:ext uri="{BB962C8B-B14F-4D97-AF65-F5344CB8AC3E}">
        <p14:creationId xmlns:p14="http://schemas.microsoft.com/office/powerpoint/2010/main" val="28386292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sp>
        <p:nvSpPr>
          <p:cNvPr id="95" name="Google Shape;95;p14"/>
          <p:cNvSpPr/>
          <p:nvPr/>
        </p:nvSpPr>
        <p:spPr>
          <a:xfrm>
            <a:off x="1" y="9749165"/>
            <a:ext cx="18287999" cy="537835"/>
          </a:xfrm>
          <a:prstGeom prst="rect">
            <a:avLst/>
          </a:prstGeom>
          <a:solidFill>
            <a:srgbClr val="76152F"/>
          </a:solidFill>
          <a:ln w="25400" cap="flat" cmpd="sng">
            <a:solidFill>
              <a:srgbClr val="395E8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6" name="Google Shape;96;p14"/>
          <p:cNvSpPr/>
          <p:nvPr/>
        </p:nvSpPr>
        <p:spPr>
          <a:xfrm>
            <a:off x="0" y="0"/>
            <a:ext cx="18287999" cy="1460500"/>
          </a:xfrm>
          <a:prstGeom prst="rect">
            <a:avLst/>
          </a:prstGeom>
          <a:solidFill>
            <a:srgbClr val="76152F"/>
          </a:solidFill>
          <a:ln w="25400" cap="flat" cmpd="sng">
            <a:solidFill>
              <a:srgbClr val="395E8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97" name="Google Shape;97;p14"/>
          <p:cNvPicPr preferRelativeResize="0"/>
          <p:nvPr/>
        </p:nvPicPr>
        <p:blipFill rotWithShape="1">
          <a:blip r:embed="rId3">
            <a:alphaModFix/>
          </a:blip>
          <a:srcRect l="13516" t="42422" r="19609" b="18003"/>
          <a:stretch/>
        </p:blipFill>
        <p:spPr>
          <a:xfrm>
            <a:off x="0" y="9749165"/>
            <a:ext cx="5359400" cy="537836"/>
          </a:xfrm>
          <a:prstGeom prst="rect">
            <a:avLst/>
          </a:prstGeom>
          <a:noFill/>
          <a:ln>
            <a:noFill/>
          </a:ln>
        </p:spPr>
      </p:pic>
      <p:sp>
        <p:nvSpPr>
          <p:cNvPr id="99" name="Google Shape;99;p14"/>
          <p:cNvSpPr txBox="1"/>
          <p:nvPr/>
        </p:nvSpPr>
        <p:spPr>
          <a:xfrm>
            <a:off x="14001391" y="9749164"/>
            <a:ext cx="3765909" cy="430887"/>
          </a:xfrm>
          <a:prstGeom prst="rect">
            <a:avLst/>
          </a:prstGeom>
          <a:noFill/>
          <a:ln>
            <a:noFill/>
          </a:ln>
        </p:spPr>
        <p:txBody>
          <a:bodyPr spcFirstLastPara="1" wrap="square" lIns="0" tIns="0" rIns="0" bIns="0" anchor="t" anchorCtr="0">
            <a:spAutoFit/>
          </a:bodyPr>
          <a:lstStyle/>
          <a:p>
            <a:pPr marL="0" marR="0" lvl="0" indent="0" algn="l" rtl="0">
              <a:lnSpc>
                <a:spcPct val="139993"/>
              </a:lnSpc>
              <a:spcBef>
                <a:spcPts val="0"/>
              </a:spcBef>
              <a:spcAft>
                <a:spcPts val="0"/>
              </a:spcAft>
              <a:buNone/>
            </a:pPr>
            <a:r>
              <a:rPr lang="en-US" sz="2000" b="1" i="1" u="none" strike="noStrike" cap="none" dirty="0">
                <a:solidFill>
                  <a:srgbClr val="FFBD59"/>
                </a:solidFill>
                <a:latin typeface="Montserrat"/>
                <a:ea typeface="Montserrat"/>
                <a:cs typeface="Montserrat"/>
                <a:sym typeface="Montserrat"/>
              </a:rPr>
              <a:t>www.bothouniversity.com</a:t>
            </a:r>
            <a:endParaRPr sz="2000" b="1" i="1" u="none" strike="noStrike" cap="none" dirty="0">
              <a:solidFill>
                <a:srgbClr val="FFBD59"/>
              </a:solidFill>
              <a:latin typeface="Montserrat"/>
              <a:ea typeface="Montserrat"/>
              <a:cs typeface="Montserrat"/>
              <a:sym typeface="Montserrat"/>
            </a:endParaRPr>
          </a:p>
        </p:txBody>
      </p:sp>
      <p:pic>
        <p:nvPicPr>
          <p:cNvPr id="101" name="Google Shape;101;p14"/>
          <p:cNvPicPr preferRelativeResize="0"/>
          <p:nvPr/>
        </p:nvPicPr>
        <p:blipFill rotWithShape="1">
          <a:blip r:embed="rId4">
            <a:alphaModFix/>
          </a:blip>
          <a:srcRect/>
          <a:stretch/>
        </p:blipFill>
        <p:spPr>
          <a:xfrm>
            <a:off x="15824199" y="-101600"/>
            <a:ext cx="2277795" cy="2463800"/>
          </a:xfrm>
          <a:prstGeom prst="rect">
            <a:avLst/>
          </a:prstGeom>
          <a:noFill/>
          <a:ln>
            <a:noFill/>
          </a:ln>
        </p:spPr>
      </p:pic>
      <p:sp>
        <p:nvSpPr>
          <p:cNvPr id="2" name="TextBox 1">
            <a:extLst>
              <a:ext uri="{FF2B5EF4-FFF2-40B4-BE49-F238E27FC236}">
                <a16:creationId xmlns:a16="http://schemas.microsoft.com/office/drawing/2014/main" id="{FBA70243-6E56-A6B4-EAF2-F605780132BD}"/>
              </a:ext>
            </a:extLst>
          </p:cNvPr>
          <p:cNvSpPr txBox="1"/>
          <p:nvPr/>
        </p:nvSpPr>
        <p:spPr>
          <a:xfrm>
            <a:off x="583310" y="408985"/>
            <a:ext cx="6192721" cy="769441"/>
          </a:xfrm>
          <a:prstGeom prst="rect">
            <a:avLst/>
          </a:prstGeom>
          <a:noFill/>
        </p:spPr>
        <p:txBody>
          <a:bodyPr wrap="none" rtlCol="0">
            <a:spAutoFit/>
          </a:bodyPr>
          <a:lstStyle/>
          <a:p>
            <a:pPr algn="l"/>
            <a:r>
              <a:rPr lang="en-US" sz="4400" b="1" i="0" dirty="0">
                <a:solidFill>
                  <a:schemeClr val="bg1"/>
                </a:solidFill>
                <a:effectLst/>
                <a:latin typeface="Studio-Feixen-Sans"/>
              </a:rPr>
              <a:t>Types of Computer Vision</a:t>
            </a:r>
          </a:p>
        </p:txBody>
      </p:sp>
      <p:pic>
        <p:nvPicPr>
          <p:cNvPr id="4" name="Picture 3">
            <a:extLst>
              <a:ext uri="{FF2B5EF4-FFF2-40B4-BE49-F238E27FC236}">
                <a16:creationId xmlns:a16="http://schemas.microsoft.com/office/drawing/2014/main" id="{C8853287-E434-4DFC-8F3F-74877B785DB2}"/>
              </a:ext>
            </a:extLst>
          </p:cNvPr>
          <p:cNvPicPr>
            <a:picLocks noChangeAspect="1"/>
          </p:cNvPicPr>
          <p:nvPr/>
        </p:nvPicPr>
        <p:blipFill rotWithShape="1">
          <a:blip r:embed="rId5"/>
          <a:srcRect t="16936" b="10109"/>
          <a:stretch/>
        </p:blipFill>
        <p:spPr>
          <a:xfrm>
            <a:off x="583310" y="2209520"/>
            <a:ext cx="17318367" cy="7103458"/>
          </a:xfrm>
          <a:prstGeom prst="rect">
            <a:avLst/>
          </a:prstGeom>
        </p:spPr>
      </p:pic>
    </p:spTree>
    <p:extLst>
      <p:ext uri="{BB962C8B-B14F-4D97-AF65-F5344CB8AC3E}">
        <p14:creationId xmlns:p14="http://schemas.microsoft.com/office/powerpoint/2010/main" val="15355761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4"/>
        <p:cNvGrpSpPr/>
        <p:nvPr/>
      </p:nvGrpSpPr>
      <p:grpSpPr>
        <a:xfrm>
          <a:off x="0" y="0"/>
          <a:ext cx="0" cy="0"/>
          <a:chOff x="0" y="0"/>
          <a:chExt cx="0" cy="0"/>
        </a:xfrm>
      </p:grpSpPr>
      <p:pic>
        <p:nvPicPr>
          <p:cNvPr id="3" name="Picture 2">
            <a:extLst>
              <a:ext uri="{FF2B5EF4-FFF2-40B4-BE49-F238E27FC236}">
                <a16:creationId xmlns:a16="http://schemas.microsoft.com/office/drawing/2014/main" id="{579C0CEB-DDF9-45F9-83BB-7A556BB1DDA1}"/>
              </a:ext>
            </a:extLst>
          </p:cNvPr>
          <p:cNvPicPr>
            <a:picLocks noChangeAspect="1"/>
          </p:cNvPicPr>
          <p:nvPr/>
        </p:nvPicPr>
        <p:blipFill rotWithShape="1">
          <a:blip r:embed="rId3"/>
          <a:srcRect l="1609" t="23994" r="2225" b="7404"/>
          <a:stretch/>
        </p:blipFill>
        <p:spPr>
          <a:xfrm>
            <a:off x="1203305" y="1796124"/>
            <a:ext cx="15759791" cy="7617415"/>
          </a:xfrm>
          <a:prstGeom prst="rect">
            <a:avLst/>
          </a:prstGeom>
        </p:spPr>
      </p:pic>
      <p:sp>
        <p:nvSpPr>
          <p:cNvPr id="95" name="Google Shape;95;p14"/>
          <p:cNvSpPr/>
          <p:nvPr/>
        </p:nvSpPr>
        <p:spPr>
          <a:xfrm>
            <a:off x="1" y="9749165"/>
            <a:ext cx="18287999" cy="537835"/>
          </a:xfrm>
          <a:prstGeom prst="rect">
            <a:avLst/>
          </a:prstGeom>
          <a:solidFill>
            <a:srgbClr val="76152F"/>
          </a:solidFill>
          <a:ln w="25400" cap="flat" cmpd="sng">
            <a:solidFill>
              <a:srgbClr val="395E8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96" name="Google Shape;96;p14"/>
          <p:cNvSpPr/>
          <p:nvPr/>
        </p:nvSpPr>
        <p:spPr>
          <a:xfrm>
            <a:off x="0" y="0"/>
            <a:ext cx="18287999" cy="1460500"/>
          </a:xfrm>
          <a:prstGeom prst="rect">
            <a:avLst/>
          </a:prstGeom>
          <a:solidFill>
            <a:srgbClr val="76152F"/>
          </a:solidFill>
          <a:ln w="25400" cap="flat" cmpd="sng">
            <a:solidFill>
              <a:srgbClr val="395E8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97" name="Google Shape;97;p14"/>
          <p:cNvPicPr preferRelativeResize="0"/>
          <p:nvPr/>
        </p:nvPicPr>
        <p:blipFill rotWithShape="1">
          <a:blip r:embed="rId4">
            <a:alphaModFix/>
          </a:blip>
          <a:srcRect l="13516" t="42422" r="19609" b="18003"/>
          <a:stretch/>
        </p:blipFill>
        <p:spPr>
          <a:xfrm>
            <a:off x="0" y="9749165"/>
            <a:ext cx="5359400" cy="537836"/>
          </a:xfrm>
          <a:prstGeom prst="rect">
            <a:avLst/>
          </a:prstGeom>
          <a:noFill/>
          <a:ln>
            <a:noFill/>
          </a:ln>
        </p:spPr>
      </p:pic>
      <p:sp>
        <p:nvSpPr>
          <p:cNvPr id="99" name="Google Shape;99;p14"/>
          <p:cNvSpPr txBox="1"/>
          <p:nvPr/>
        </p:nvSpPr>
        <p:spPr>
          <a:xfrm>
            <a:off x="14001391" y="9749164"/>
            <a:ext cx="3765909" cy="430887"/>
          </a:xfrm>
          <a:prstGeom prst="rect">
            <a:avLst/>
          </a:prstGeom>
          <a:noFill/>
          <a:ln>
            <a:noFill/>
          </a:ln>
        </p:spPr>
        <p:txBody>
          <a:bodyPr spcFirstLastPara="1" wrap="square" lIns="0" tIns="0" rIns="0" bIns="0" anchor="t" anchorCtr="0">
            <a:spAutoFit/>
          </a:bodyPr>
          <a:lstStyle/>
          <a:p>
            <a:pPr marL="0" marR="0" lvl="0" indent="0" algn="l" rtl="0">
              <a:lnSpc>
                <a:spcPct val="139993"/>
              </a:lnSpc>
              <a:spcBef>
                <a:spcPts val="0"/>
              </a:spcBef>
              <a:spcAft>
                <a:spcPts val="0"/>
              </a:spcAft>
              <a:buNone/>
            </a:pPr>
            <a:r>
              <a:rPr lang="en-US" sz="2000" b="1" i="1" u="none" strike="noStrike" cap="none" dirty="0">
                <a:solidFill>
                  <a:srgbClr val="FFBD59"/>
                </a:solidFill>
                <a:latin typeface="Montserrat"/>
                <a:ea typeface="Montserrat"/>
                <a:cs typeface="Montserrat"/>
                <a:sym typeface="Montserrat"/>
              </a:rPr>
              <a:t>www.bothouniversity.com</a:t>
            </a:r>
            <a:endParaRPr sz="2000" b="1" i="1" u="none" strike="noStrike" cap="none" dirty="0">
              <a:solidFill>
                <a:srgbClr val="FFBD59"/>
              </a:solidFill>
              <a:latin typeface="Montserrat"/>
              <a:ea typeface="Montserrat"/>
              <a:cs typeface="Montserrat"/>
              <a:sym typeface="Montserrat"/>
            </a:endParaRPr>
          </a:p>
        </p:txBody>
      </p:sp>
      <p:pic>
        <p:nvPicPr>
          <p:cNvPr id="101" name="Google Shape;101;p14"/>
          <p:cNvPicPr preferRelativeResize="0"/>
          <p:nvPr/>
        </p:nvPicPr>
        <p:blipFill rotWithShape="1">
          <a:blip r:embed="rId5">
            <a:alphaModFix/>
          </a:blip>
          <a:srcRect/>
          <a:stretch/>
        </p:blipFill>
        <p:spPr>
          <a:xfrm>
            <a:off x="15824199" y="-101600"/>
            <a:ext cx="2277795" cy="2463800"/>
          </a:xfrm>
          <a:prstGeom prst="rect">
            <a:avLst/>
          </a:prstGeom>
          <a:noFill/>
          <a:ln>
            <a:noFill/>
          </a:ln>
        </p:spPr>
      </p:pic>
      <p:sp>
        <p:nvSpPr>
          <p:cNvPr id="2" name="TextBox 1">
            <a:extLst>
              <a:ext uri="{FF2B5EF4-FFF2-40B4-BE49-F238E27FC236}">
                <a16:creationId xmlns:a16="http://schemas.microsoft.com/office/drawing/2014/main" id="{FBA70243-6E56-A6B4-EAF2-F605780132BD}"/>
              </a:ext>
            </a:extLst>
          </p:cNvPr>
          <p:cNvSpPr txBox="1"/>
          <p:nvPr/>
        </p:nvSpPr>
        <p:spPr>
          <a:xfrm>
            <a:off x="583310" y="408985"/>
            <a:ext cx="7736413" cy="769441"/>
          </a:xfrm>
          <a:prstGeom prst="rect">
            <a:avLst/>
          </a:prstGeom>
          <a:noFill/>
        </p:spPr>
        <p:txBody>
          <a:bodyPr wrap="none" rtlCol="0">
            <a:spAutoFit/>
          </a:bodyPr>
          <a:lstStyle/>
          <a:p>
            <a:pPr algn="l"/>
            <a:r>
              <a:rPr lang="en-US" sz="4400" b="1" i="0" dirty="0">
                <a:solidFill>
                  <a:schemeClr val="bg1"/>
                </a:solidFill>
                <a:effectLst/>
                <a:latin typeface="Studio-Feixen-Sans"/>
              </a:rPr>
              <a:t>Applications of Computer Vision</a:t>
            </a:r>
          </a:p>
        </p:txBody>
      </p:sp>
    </p:spTree>
    <p:extLst>
      <p:ext uri="{BB962C8B-B14F-4D97-AF65-F5344CB8AC3E}">
        <p14:creationId xmlns:p14="http://schemas.microsoft.com/office/powerpoint/2010/main" val="2897154790"/>
      </p:ext>
    </p:extLst>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3694</TotalTime>
  <Words>2652</Words>
  <Application>Microsoft Office PowerPoint</Application>
  <PresentationFormat>Custom</PresentationFormat>
  <Paragraphs>124</Paragraphs>
  <Slides>14</Slides>
  <Notes>14</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14</vt:i4>
      </vt:variant>
    </vt:vector>
  </HeadingPairs>
  <TitlesOfParts>
    <vt:vector size="27" baseType="lpstr">
      <vt:lpstr>Calibri</vt:lpstr>
      <vt:lpstr>Poppins</vt:lpstr>
      <vt:lpstr>Studio-Feixen-Sans</vt:lpstr>
      <vt:lpstr>proxima-nova</vt:lpstr>
      <vt:lpstr>Montserrat</vt:lpstr>
      <vt:lpstr>FK Grotesk 400</vt:lpstr>
      <vt:lpstr>Arial</vt:lpstr>
      <vt:lpstr>Microsoft New Tai Lue</vt:lpstr>
      <vt:lpstr>Times New Roman</vt:lpstr>
      <vt:lpstr>Aptos</vt:lpstr>
      <vt:lpstr>roboto</vt:lpstr>
      <vt:lpstr>Georgia</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Koorapetse Lesotlho</dc:creator>
  <cp:lastModifiedBy>koorapetse lesotlho</cp:lastModifiedBy>
  <cp:revision>153</cp:revision>
  <dcterms:modified xsi:type="dcterms:W3CDTF">2024-09-20T17:46:27Z</dcterms:modified>
</cp:coreProperties>
</file>